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sldIdLst>
    <p:sldId id="260" r:id="rId5"/>
    <p:sldId id="261" r:id="rId6"/>
  </p:sldIdLst>
  <p:sldSz cx="6858000" cy="9144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AF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4660"/>
  </p:normalViewPr>
  <p:slideViewPr>
    <p:cSldViewPr snapToGrid="0">
      <p:cViewPr>
        <p:scale>
          <a:sx n="100" d="100"/>
          <a:sy n="100" d="100"/>
        </p:scale>
        <p:origin x="404" y="-29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244DD-0D53-4B60-A613-4ED4C674ABB7}"/>
              </a:ext>
            </a:extLst>
          </p:cNvPr>
          <p:cNvSpPr>
            <a:spLocks noGrp="1"/>
          </p:cNvSpPr>
          <p:nvPr>
            <p:ph type="ctrTitle"/>
          </p:nvPr>
        </p:nvSpPr>
        <p:spPr>
          <a:xfrm>
            <a:off x="857250" y="1496484"/>
            <a:ext cx="5143500" cy="3183467"/>
          </a:xfrm>
        </p:spPr>
        <p:txBody>
          <a:bodyPr anchor="b"/>
          <a:lstStyle>
            <a:lvl1pPr algn="ctr">
              <a:defRPr sz="3375"/>
            </a:lvl1pPr>
          </a:lstStyle>
          <a:p>
            <a:r>
              <a:rPr lang="en-US"/>
              <a:t>Click to edit Master title style</a:t>
            </a:r>
          </a:p>
        </p:txBody>
      </p:sp>
      <p:sp>
        <p:nvSpPr>
          <p:cNvPr id="3" name="Subtitle 2">
            <a:extLst>
              <a:ext uri="{FF2B5EF4-FFF2-40B4-BE49-F238E27FC236}">
                <a16:creationId xmlns:a16="http://schemas.microsoft.com/office/drawing/2014/main" id="{7FF1BCF2-990C-40DD-AE84-14BAA3957425}"/>
              </a:ext>
            </a:extLst>
          </p:cNvPr>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B48D9FDD-D432-4E76-B9CF-39E9254F4BC7}"/>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5" name="Footer Placeholder 4">
            <a:extLst>
              <a:ext uri="{FF2B5EF4-FFF2-40B4-BE49-F238E27FC236}">
                <a16:creationId xmlns:a16="http://schemas.microsoft.com/office/drawing/2014/main" id="{5D707784-EE68-4600-B11D-30C4A05366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F00870-4F97-4D68-83C6-6E248154F961}"/>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1269601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47292-028C-43AC-A0A4-A9FECA65F8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8828B0-157B-4E58-9351-29080F2BA8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86F0F-B569-41FF-A72A-6FDB9BE9F932}"/>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5" name="Footer Placeholder 4">
            <a:extLst>
              <a:ext uri="{FF2B5EF4-FFF2-40B4-BE49-F238E27FC236}">
                <a16:creationId xmlns:a16="http://schemas.microsoft.com/office/drawing/2014/main" id="{42FA54CE-E63B-4938-A449-FD1950FC10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1963039-DF71-46F9-BBBB-0158A6BC7B77}"/>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171479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ED74AF-02CC-4BEF-9A5A-49EED32B149E}"/>
              </a:ext>
            </a:extLst>
          </p:cNvPr>
          <p:cNvSpPr>
            <a:spLocks noGrp="1"/>
          </p:cNvSpPr>
          <p:nvPr>
            <p:ph type="title" orient="vert"/>
          </p:nvPr>
        </p:nvSpPr>
        <p:spPr>
          <a:xfrm>
            <a:off x="4907756" y="486834"/>
            <a:ext cx="1478756" cy="774911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BB82D3-699A-40E1-8160-2020C0E94CD4}"/>
              </a:ext>
            </a:extLst>
          </p:cNvPr>
          <p:cNvSpPr>
            <a:spLocks noGrp="1"/>
          </p:cNvSpPr>
          <p:nvPr>
            <p:ph type="body" orient="vert" idx="1"/>
          </p:nvPr>
        </p:nvSpPr>
        <p:spPr>
          <a:xfrm>
            <a:off x="471487"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3F07FD-BEF9-4227-A0DA-274143633E0C}"/>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5" name="Footer Placeholder 4">
            <a:extLst>
              <a:ext uri="{FF2B5EF4-FFF2-40B4-BE49-F238E27FC236}">
                <a16:creationId xmlns:a16="http://schemas.microsoft.com/office/drawing/2014/main" id="{9DDE4243-D2ED-4CF3-A3AD-174A043B23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EAD2D1-4795-470E-9B2D-9071C4402E6A}"/>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1380639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E3009-0D1F-486D-8804-DEAF701A4B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0E0AB5-9412-421A-BE80-613FB7644F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DEE1AD-E855-4853-92C7-0F560179FD92}"/>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5" name="Footer Placeholder 4">
            <a:extLst>
              <a:ext uri="{FF2B5EF4-FFF2-40B4-BE49-F238E27FC236}">
                <a16:creationId xmlns:a16="http://schemas.microsoft.com/office/drawing/2014/main" id="{094F75B7-71EE-4FCD-9E71-90BF26DF61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519067-F63C-46DF-942B-9D761ADDDA1F}"/>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186852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EB837-28C1-496A-A7E6-DF58181F1571}"/>
              </a:ext>
            </a:extLst>
          </p:cNvPr>
          <p:cNvSpPr>
            <a:spLocks noGrp="1"/>
          </p:cNvSpPr>
          <p:nvPr>
            <p:ph type="title"/>
          </p:nvPr>
        </p:nvSpPr>
        <p:spPr>
          <a:xfrm>
            <a:off x="467916" y="2279652"/>
            <a:ext cx="5915025" cy="3803649"/>
          </a:xfrm>
        </p:spPr>
        <p:txBody>
          <a:bodyPr anchor="b"/>
          <a:lstStyle>
            <a:lvl1pPr>
              <a:defRPr sz="3375"/>
            </a:lvl1pPr>
          </a:lstStyle>
          <a:p>
            <a:r>
              <a:rPr lang="en-US"/>
              <a:t>Click to edit Master title style</a:t>
            </a:r>
          </a:p>
        </p:txBody>
      </p:sp>
      <p:sp>
        <p:nvSpPr>
          <p:cNvPr id="3" name="Text Placeholder 2">
            <a:extLst>
              <a:ext uri="{FF2B5EF4-FFF2-40B4-BE49-F238E27FC236}">
                <a16:creationId xmlns:a16="http://schemas.microsoft.com/office/drawing/2014/main" id="{528D5A06-B719-48E1-94DA-8CB1CBF1E23C}"/>
              </a:ext>
            </a:extLst>
          </p:cNvPr>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707FBC-A8DC-48AA-BE9E-191F94A8C88A}"/>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5" name="Footer Placeholder 4">
            <a:extLst>
              <a:ext uri="{FF2B5EF4-FFF2-40B4-BE49-F238E27FC236}">
                <a16:creationId xmlns:a16="http://schemas.microsoft.com/office/drawing/2014/main" id="{14AF810D-D410-44C0-9B28-E4F42C52CE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E8F0EF6-C8CD-478A-ADB3-6D3973C5CFA8}"/>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796766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FB485-56F7-4836-AAE3-55B33074E1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E71FDD-DD4D-442E-BC56-31D206C99898}"/>
              </a:ext>
            </a:extLst>
          </p:cNvPr>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9D6B6B-153D-44A1-9862-6C118D744878}"/>
              </a:ext>
            </a:extLst>
          </p:cNvPr>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47A2D1-F908-40C2-924F-A6832FE8EC54}"/>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6" name="Footer Placeholder 5">
            <a:extLst>
              <a:ext uri="{FF2B5EF4-FFF2-40B4-BE49-F238E27FC236}">
                <a16:creationId xmlns:a16="http://schemas.microsoft.com/office/drawing/2014/main" id="{661AD35C-536C-48B8-9383-439551ABFE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8B8B60-501C-489D-AD2B-596B5FF62BE1}"/>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1467078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D3783-9FC1-49E5-B96B-FAA2C6A75359}"/>
              </a:ext>
            </a:extLst>
          </p:cNvPr>
          <p:cNvSpPr>
            <a:spLocks noGrp="1"/>
          </p:cNvSpPr>
          <p:nvPr>
            <p:ph type="title"/>
          </p:nvPr>
        </p:nvSpPr>
        <p:spPr>
          <a:xfrm>
            <a:off x="472381" y="486834"/>
            <a:ext cx="5915025" cy="17674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500697-BCD0-4DC6-BA82-247E242DECDC}"/>
              </a:ext>
            </a:extLst>
          </p:cNvPr>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CCC37BAD-952A-4272-9E70-D42AD1184ED6}"/>
              </a:ext>
            </a:extLst>
          </p:cNvPr>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E1F0D2-FDCF-4B43-BA11-EB3A7D41E5F5}"/>
              </a:ext>
            </a:extLst>
          </p:cNvPr>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EC8DA8B3-8B24-4B67-A104-F375EB53E8D2}"/>
              </a:ext>
            </a:extLst>
          </p:cNvPr>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4DA1B7-A268-4DE0-9141-08FF4A4F7BC2}"/>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8" name="Footer Placeholder 7">
            <a:extLst>
              <a:ext uri="{FF2B5EF4-FFF2-40B4-BE49-F238E27FC236}">
                <a16:creationId xmlns:a16="http://schemas.microsoft.com/office/drawing/2014/main" id="{5741AEAD-A667-47A9-901D-85FF17AF718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7EE41F5-23A8-4835-9564-82A27ABDFAD2}"/>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262617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6DB1-F82A-448C-B421-BA0ECD4759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53A657-FF08-48EA-8156-F5C4BFDC9AAB}"/>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4" name="Footer Placeholder 3">
            <a:extLst>
              <a:ext uri="{FF2B5EF4-FFF2-40B4-BE49-F238E27FC236}">
                <a16:creationId xmlns:a16="http://schemas.microsoft.com/office/drawing/2014/main" id="{6C35E3A7-A42C-4780-A4C8-BF6060BE98B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2A65C16-ECEE-443C-A548-588C77D79732}"/>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78452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DF569F-FB53-43EE-AF22-68958010A079}"/>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3" name="Footer Placeholder 2">
            <a:extLst>
              <a:ext uri="{FF2B5EF4-FFF2-40B4-BE49-F238E27FC236}">
                <a16:creationId xmlns:a16="http://schemas.microsoft.com/office/drawing/2014/main" id="{9F79AC4E-1684-4B76-BF76-F07487BDA0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C040A37-C00B-4657-A5CE-B781A8D9A820}"/>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94279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07977-2BFB-4C94-9319-6AA91DF84489}"/>
              </a:ext>
            </a:extLst>
          </p:cNvPr>
          <p:cNvSpPr>
            <a:spLocks noGrp="1"/>
          </p:cNvSpPr>
          <p:nvPr>
            <p:ph type="title"/>
          </p:nvPr>
        </p:nvSpPr>
        <p:spPr>
          <a:xfrm>
            <a:off x="472381" y="609600"/>
            <a:ext cx="2211883" cy="2133600"/>
          </a:xfrm>
        </p:spPr>
        <p:txBody>
          <a:bodyPr anchor="b"/>
          <a:lstStyle>
            <a:lvl1pPr>
              <a:defRPr sz="1800"/>
            </a:lvl1pPr>
          </a:lstStyle>
          <a:p>
            <a:r>
              <a:rPr lang="en-US"/>
              <a:t>Click to edit Master title style</a:t>
            </a:r>
          </a:p>
        </p:txBody>
      </p:sp>
      <p:sp>
        <p:nvSpPr>
          <p:cNvPr id="3" name="Content Placeholder 2">
            <a:extLst>
              <a:ext uri="{FF2B5EF4-FFF2-40B4-BE49-F238E27FC236}">
                <a16:creationId xmlns:a16="http://schemas.microsoft.com/office/drawing/2014/main" id="{B2BD8929-98B5-475D-BD1C-BF09F2D0BD6F}"/>
              </a:ext>
            </a:extLst>
          </p:cNvPr>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442208-6906-41DC-89F2-0A0FF7782527}"/>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53377F11-3F02-4771-B30F-0B81290884D2}"/>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6" name="Footer Placeholder 5">
            <a:extLst>
              <a:ext uri="{FF2B5EF4-FFF2-40B4-BE49-F238E27FC236}">
                <a16:creationId xmlns:a16="http://schemas.microsoft.com/office/drawing/2014/main" id="{703D3719-FBB2-4A10-B3AC-1594F858B5F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20D581-52F2-46A4-9A7E-8134C599E74E}"/>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4181907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9CF14-87DD-4536-B7F2-D6E4B7CAF87C}"/>
              </a:ext>
            </a:extLst>
          </p:cNvPr>
          <p:cNvSpPr>
            <a:spLocks noGrp="1"/>
          </p:cNvSpPr>
          <p:nvPr>
            <p:ph type="title"/>
          </p:nvPr>
        </p:nvSpPr>
        <p:spPr>
          <a:xfrm>
            <a:off x="472381" y="609600"/>
            <a:ext cx="2211883" cy="2133600"/>
          </a:xfrm>
        </p:spPr>
        <p:txBody>
          <a:bodyPr anchor="b"/>
          <a:lstStyle>
            <a:lvl1pPr>
              <a:defRPr sz="1800"/>
            </a:lvl1pPr>
          </a:lstStyle>
          <a:p>
            <a:r>
              <a:rPr lang="en-US"/>
              <a:t>Click to edit Master title style</a:t>
            </a:r>
          </a:p>
        </p:txBody>
      </p:sp>
      <p:sp>
        <p:nvSpPr>
          <p:cNvPr id="3" name="Picture Placeholder 2">
            <a:extLst>
              <a:ext uri="{FF2B5EF4-FFF2-40B4-BE49-F238E27FC236}">
                <a16:creationId xmlns:a16="http://schemas.microsoft.com/office/drawing/2014/main" id="{C779B973-9719-470C-93D1-2D8C2116A521}"/>
              </a:ext>
            </a:extLst>
          </p:cNvPr>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dirty="0"/>
          </a:p>
        </p:txBody>
      </p:sp>
      <p:sp>
        <p:nvSpPr>
          <p:cNvPr id="4" name="Text Placeholder 3">
            <a:extLst>
              <a:ext uri="{FF2B5EF4-FFF2-40B4-BE49-F238E27FC236}">
                <a16:creationId xmlns:a16="http://schemas.microsoft.com/office/drawing/2014/main" id="{BA040378-CD4A-4B79-AE63-A49ADFE5DAC5}"/>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05ED6902-C290-4C64-882E-E0AF3DA62D38}"/>
              </a:ext>
            </a:extLst>
          </p:cNvPr>
          <p:cNvSpPr>
            <a:spLocks noGrp="1"/>
          </p:cNvSpPr>
          <p:nvPr>
            <p:ph type="dt" sz="half" idx="10"/>
          </p:nvPr>
        </p:nvSpPr>
        <p:spPr/>
        <p:txBody>
          <a:bodyPr/>
          <a:lstStyle/>
          <a:p>
            <a:fld id="{E549E148-1717-4C74-AB1B-C64A87F10DF9}" type="datetimeFigureOut">
              <a:rPr lang="en-US" smtClean="0"/>
              <a:t>10/18/2020</a:t>
            </a:fld>
            <a:endParaRPr lang="en-US" dirty="0"/>
          </a:p>
        </p:txBody>
      </p:sp>
      <p:sp>
        <p:nvSpPr>
          <p:cNvPr id="6" name="Footer Placeholder 5">
            <a:extLst>
              <a:ext uri="{FF2B5EF4-FFF2-40B4-BE49-F238E27FC236}">
                <a16:creationId xmlns:a16="http://schemas.microsoft.com/office/drawing/2014/main" id="{6ED07F04-D6D9-4CE5-93D0-DA88EBC23A0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19ACDC6-32EB-4FA8-A82E-CD87B949FE01}"/>
              </a:ext>
            </a:extLst>
          </p:cNvPr>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251888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ECFB29-A648-4017-A344-ECBA07F06189}"/>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623730-0898-418D-9169-B1D1D31E4CD3}"/>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684CD2-0AF7-4EB7-912E-FCA1AD9DB833}"/>
              </a:ext>
            </a:extLst>
          </p:cNvPr>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E549E148-1717-4C74-AB1B-C64A87F10DF9}" type="datetimeFigureOut">
              <a:rPr lang="en-US" smtClean="0"/>
              <a:t>10/18/2020</a:t>
            </a:fld>
            <a:endParaRPr lang="en-US" dirty="0"/>
          </a:p>
        </p:txBody>
      </p:sp>
      <p:sp>
        <p:nvSpPr>
          <p:cNvPr id="5" name="Footer Placeholder 4">
            <a:extLst>
              <a:ext uri="{FF2B5EF4-FFF2-40B4-BE49-F238E27FC236}">
                <a16:creationId xmlns:a16="http://schemas.microsoft.com/office/drawing/2014/main" id="{1DEA328B-14A6-409E-B9CB-C219594EA677}"/>
              </a:ext>
            </a:extLst>
          </p:cNvPr>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CD003B8-26B9-467E-8C52-675B3FD6499B}"/>
              </a:ext>
            </a:extLst>
          </p:cNvPr>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07D7DEC9-3F1A-4E68-9480-41E875B70679}" type="slidenum">
              <a:rPr lang="en-US" smtClean="0"/>
              <a:t>‹#›</a:t>
            </a:fld>
            <a:endParaRPr lang="en-US" dirty="0"/>
          </a:p>
        </p:txBody>
      </p:sp>
    </p:spTree>
    <p:extLst>
      <p:ext uri="{BB962C8B-B14F-4D97-AF65-F5344CB8AC3E}">
        <p14:creationId xmlns:p14="http://schemas.microsoft.com/office/powerpoint/2010/main" val="282130601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7199FC1-D730-4B30-B801-18075C55BBFB}"/>
              </a:ext>
            </a:extLst>
          </p:cNvPr>
          <p:cNvSpPr/>
          <p:nvPr/>
        </p:nvSpPr>
        <p:spPr>
          <a:xfrm>
            <a:off x="4171953" y="758655"/>
            <a:ext cx="2851141" cy="158206"/>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close up of a sign&#10;&#10;Description automatically generated">
            <a:extLst>
              <a:ext uri="{FF2B5EF4-FFF2-40B4-BE49-F238E27FC236}">
                <a16:creationId xmlns:a16="http://schemas.microsoft.com/office/drawing/2014/main" id="{8ACD8978-C81C-4B65-9217-ED8D4D35BF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688" y="169048"/>
            <a:ext cx="803142" cy="737311"/>
          </a:xfrm>
          <a:prstGeom prst="rect">
            <a:avLst/>
          </a:prstGeom>
        </p:spPr>
      </p:pic>
      <p:cxnSp>
        <p:nvCxnSpPr>
          <p:cNvPr id="8" name="Straight Connector 7">
            <a:extLst>
              <a:ext uri="{FF2B5EF4-FFF2-40B4-BE49-F238E27FC236}">
                <a16:creationId xmlns:a16="http://schemas.microsoft.com/office/drawing/2014/main" id="{550B32A5-4F1F-4F34-A580-F200E0DF1E9E}"/>
              </a:ext>
            </a:extLst>
          </p:cNvPr>
          <p:cNvCxnSpPr>
            <a:cxnSpLocks/>
          </p:cNvCxnSpPr>
          <p:nvPr/>
        </p:nvCxnSpPr>
        <p:spPr>
          <a:xfrm>
            <a:off x="1295400" y="177800"/>
            <a:ext cx="0" cy="73906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EB19AF97-8C52-4F98-933E-7CA65611C6C6}"/>
              </a:ext>
            </a:extLst>
          </p:cNvPr>
          <p:cNvSpPr txBox="1"/>
          <p:nvPr/>
        </p:nvSpPr>
        <p:spPr>
          <a:xfrm>
            <a:off x="1365262" y="204748"/>
            <a:ext cx="4337047" cy="400110"/>
          </a:xfrm>
          <a:prstGeom prst="rect">
            <a:avLst/>
          </a:prstGeom>
          <a:noFill/>
        </p:spPr>
        <p:txBody>
          <a:bodyPr wrap="square" rtlCol="0">
            <a:spAutoFit/>
          </a:bodyPr>
          <a:lstStyle/>
          <a:p>
            <a:r>
              <a:rPr lang="en-US" sz="2000" dirty="0">
                <a:latin typeface="Abadi" panose="020B0604020104020204" pitchFamily="34" charset="0"/>
              </a:rPr>
              <a:t>Rollin Lee Isaacs Elementary School</a:t>
            </a:r>
          </a:p>
        </p:txBody>
      </p:sp>
      <p:sp>
        <p:nvSpPr>
          <p:cNvPr id="10" name="TextBox 9">
            <a:extLst>
              <a:ext uri="{FF2B5EF4-FFF2-40B4-BE49-F238E27FC236}">
                <a16:creationId xmlns:a16="http://schemas.microsoft.com/office/drawing/2014/main" id="{C18234E2-50D6-479B-8F2B-B415423F28C1}"/>
              </a:ext>
            </a:extLst>
          </p:cNvPr>
          <p:cNvSpPr txBox="1"/>
          <p:nvPr/>
        </p:nvSpPr>
        <p:spPr>
          <a:xfrm>
            <a:off x="1365262" y="468241"/>
            <a:ext cx="4127476" cy="338554"/>
          </a:xfrm>
          <a:prstGeom prst="rect">
            <a:avLst/>
          </a:prstGeom>
          <a:noFill/>
        </p:spPr>
        <p:txBody>
          <a:bodyPr wrap="square" rtlCol="0">
            <a:spAutoFit/>
          </a:bodyPr>
          <a:lstStyle/>
          <a:p>
            <a:r>
              <a:rPr lang="en-US" sz="1600" dirty="0">
                <a:solidFill>
                  <a:schemeClr val="accent4">
                    <a:lumMod val="75000"/>
                  </a:schemeClr>
                </a:solidFill>
                <a:latin typeface="Abadi Extra Light" panose="020B0204020104020204" pitchFamily="34" charset="0"/>
              </a:rPr>
              <a:t>2020 – 2021 Targeted Improvement Plan</a:t>
            </a:r>
          </a:p>
        </p:txBody>
      </p:sp>
      <p:sp>
        <p:nvSpPr>
          <p:cNvPr id="11" name="Rectangle 10">
            <a:extLst>
              <a:ext uri="{FF2B5EF4-FFF2-40B4-BE49-F238E27FC236}">
                <a16:creationId xmlns:a16="http://schemas.microsoft.com/office/drawing/2014/main" id="{9444A861-5545-4A74-AED1-648FC0ACD839}"/>
              </a:ext>
            </a:extLst>
          </p:cNvPr>
          <p:cNvSpPr/>
          <p:nvPr/>
        </p:nvSpPr>
        <p:spPr>
          <a:xfrm>
            <a:off x="4217155" y="727624"/>
            <a:ext cx="1694695" cy="230832"/>
          </a:xfrm>
          <a:prstGeom prst="rect">
            <a:avLst/>
          </a:prstGeom>
        </p:spPr>
        <p:txBody>
          <a:bodyPr wrap="none">
            <a:spAutoFit/>
          </a:bodyPr>
          <a:lstStyle/>
          <a:p>
            <a:r>
              <a:rPr lang="en-US" sz="900" dirty="0">
                <a:solidFill>
                  <a:schemeClr val="bg1"/>
                </a:solidFill>
                <a:latin typeface="Abadi Extra Light" panose="020B0204020104020204" pitchFamily="34" charset="0"/>
              </a:rPr>
              <a:t>LaJuana Armstrong-Jean, Principal</a:t>
            </a:r>
          </a:p>
        </p:txBody>
      </p:sp>
      <p:sp>
        <p:nvSpPr>
          <p:cNvPr id="15" name="TextBox 14">
            <a:extLst>
              <a:ext uri="{FF2B5EF4-FFF2-40B4-BE49-F238E27FC236}">
                <a16:creationId xmlns:a16="http://schemas.microsoft.com/office/drawing/2014/main" id="{E72EC5C3-7383-4703-B5B9-0C9AA3C5F91D}"/>
              </a:ext>
            </a:extLst>
          </p:cNvPr>
          <p:cNvSpPr txBox="1"/>
          <p:nvPr/>
        </p:nvSpPr>
        <p:spPr>
          <a:xfrm>
            <a:off x="215901" y="1146227"/>
            <a:ext cx="6426197" cy="590550"/>
          </a:xfrm>
          <a:prstGeom prst="rect">
            <a:avLst/>
          </a:prstGeom>
          <a:noFill/>
          <a:ln>
            <a:solidFill>
              <a:schemeClr val="accent4">
                <a:lumMod val="75000"/>
              </a:schemeClr>
            </a:solidFill>
            <a:prstDash val="sysDot"/>
          </a:ln>
        </p:spPr>
        <p:txBody>
          <a:bodyPr wrap="square" rtlCol="0">
            <a:spAutoFit/>
          </a:bodyPr>
          <a:lstStyle/>
          <a:p>
            <a:endParaRPr lang="en-US" dirty="0"/>
          </a:p>
        </p:txBody>
      </p:sp>
      <p:sp>
        <p:nvSpPr>
          <p:cNvPr id="16" name="Rectangle 15">
            <a:extLst>
              <a:ext uri="{FF2B5EF4-FFF2-40B4-BE49-F238E27FC236}">
                <a16:creationId xmlns:a16="http://schemas.microsoft.com/office/drawing/2014/main" id="{A8610B4A-EEDD-4FA0-B951-2FA1D858D256}"/>
              </a:ext>
            </a:extLst>
          </p:cNvPr>
          <p:cNvSpPr/>
          <p:nvPr/>
        </p:nvSpPr>
        <p:spPr>
          <a:xfrm>
            <a:off x="221837" y="1824193"/>
            <a:ext cx="1199947" cy="468328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bg1"/>
                </a:solidFill>
                <a:effectLst>
                  <a:outerShdw blurRad="38100" dist="38100" dir="2700000" algn="tl">
                    <a:srgbClr val="000000">
                      <a:alpha val="43137"/>
                    </a:srgbClr>
                  </a:outerShdw>
                </a:effectLst>
                <a:latin typeface="Avenir Next LT Pro" panose="020B0504020202020204" pitchFamily="34" charset="0"/>
              </a:rPr>
              <a:t>DISTRICT COMMITMENTS</a:t>
            </a:r>
          </a:p>
          <a:p>
            <a:pPr algn="ctr"/>
            <a:endParaRPr lang="en-US" sz="1000" b="1" dirty="0">
              <a:solidFill>
                <a:schemeClr val="accent4">
                  <a:lumMod val="75000"/>
                </a:schemeClr>
              </a:solidFill>
              <a:latin typeface="Avenir Next LT Pro" panose="020B0504020202020204" pitchFamily="34" charset="0"/>
            </a:endParaRPr>
          </a:p>
          <a:p>
            <a:pPr algn="ctr"/>
            <a:endParaRPr lang="en-US" sz="1000" b="1" dirty="0">
              <a:solidFill>
                <a:schemeClr val="accent4">
                  <a:lumMod val="75000"/>
                </a:schemeClr>
              </a:solidFill>
              <a:latin typeface="Avenir Next LT Pro" panose="020B0504020202020204" pitchFamily="34" charset="0"/>
            </a:endParaRPr>
          </a:p>
          <a:p>
            <a:pPr algn="ctr"/>
            <a:endParaRPr lang="en-US" sz="1000" b="1" dirty="0">
              <a:latin typeface="Abadi" panose="020B0604020104020204" pitchFamily="34" charset="0"/>
            </a:endParaRPr>
          </a:p>
          <a:p>
            <a:r>
              <a:rPr lang="en-US" sz="900" dirty="0">
                <a:latin typeface="Abadi" panose="020B0604020104020204" pitchFamily="34" charset="0"/>
              </a:rPr>
              <a:t>The district will provide multiple opportunities for campus personnel to participate in a variety of professional development trainings that support and promote positive school culture. </a:t>
            </a:r>
          </a:p>
          <a:p>
            <a:endParaRPr lang="en-US" sz="900" dirty="0">
              <a:latin typeface="Abadi" panose="020B0604020104020204" pitchFamily="34" charset="0"/>
            </a:endParaRPr>
          </a:p>
          <a:p>
            <a:endParaRPr lang="en-US" sz="900" dirty="0">
              <a:latin typeface="Abadi" panose="020B0604020104020204" pitchFamily="34" charset="0"/>
            </a:endParaRPr>
          </a:p>
          <a:p>
            <a:endParaRPr lang="en-US" sz="900" dirty="0">
              <a:latin typeface="Abadi" panose="020B0604020104020204" pitchFamily="34" charset="0"/>
            </a:endParaRPr>
          </a:p>
          <a:p>
            <a:pPr algn="r"/>
            <a:r>
              <a:rPr lang="en-US" sz="900" dirty="0">
                <a:latin typeface="Abadi" panose="020B0604020104020204" pitchFamily="34" charset="0"/>
              </a:rPr>
              <a:t>The district will ensure access to high-quality common formative assessment resources aligned to state standards for all tested areas and PK-2nd grade math and reading.</a:t>
            </a:r>
          </a:p>
        </p:txBody>
      </p:sp>
      <p:sp>
        <p:nvSpPr>
          <p:cNvPr id="17" name="Rectangle 16">
            <a:extLst>
              <a:ext uri="{FF2B5EF4-FFF2-40B4-BE49-F238E27FC236}">
                <a16:creationId xmlns:a16="http://schemas.microsoft.com/office/drawing/2014/main" id="{E68E07C7-225F-418C-86ED-7C56AF9F4A04}"/>
              </a:ext>
            </a:extLst>
          </p:cNvPr>
          <p:cNvSpPr/>
          <p:nvPr/>
        </p:nvSpPr>
        <p:spPr>
          <a:xfrm>
            <a:off x="284995" y="1327303"/>
            <a:ext cx="6604755" cy="230832"/>
          </a:xfrm>
          <a:prstGeom prst="rect">
            <a:avLst/>
          </a:prstGeom>
        </p:spPr>
        <p:txBody>
          <a:bodyPr wrap="square">
            <a:spAutoFit/>
          </a:bodyPr>
          <a:lstStyle/>
          <a:p>
            <a:r>
              <a:rPr lang="en-US" sz="900" dirty="0">
                <a:latin typeface="Abadi Extra Light" panose="020B0204020104020204" pitchFamily="34" charset="0"/>
              </a:rPr>
              <a:t>ESSENTIAL ACTION 3.1 Compelling and aligned vision, mission, goals, and values focused on a safe environment and high expectations.</a:t>
            </a:r>
          </a:p>
        </p:txBody>
      </p:sp>
      <p:sp>
        <p:nvSpPr>
          <p:cNvPr id="18" name="Rectangle 17">
            <a:extLst>
              <a:ext uri="{FF2B5EF4-FFF2-40B4-BE49-F238E27FC236}">
                <a16:creationId xmlns:a16="http://schemas.microsoft.com/office/drawing/2014/main" id="{950E4522-F83D-4EA2-B96E-7C458339A91A}"/>
              </a:ext>
            </a:extLst>
          </p:cNvPr>
          <p:cNvSpPr/>
          <p:nvPr/>
        </p:nvSpPr>
        <p:spPr>
          <a:xfrm>
            <a:off x="284995" y="1455430"/>
            <a:ext cx="5521213" cy="230832"/>
          </a:xfrm>
          <a:prstGeom prst="rect">
            <a:avLst/>
          </a:prstGeom>
        </p:spPr>
        <p:txBody>
          <a:bodyPr wrap="square">
            <a:spAutoFit/>
          </a:bodyPr>
          <a:lstStyle/>
          <a:p>
            <a:r>
              <a:rPr lang="en-US" sz="900" dirty="0">
                <a:latin typeface="Abadi Extra Light" panose="020B0204020104020204" pitchFamily="34" charset="0"/>
              </a:rPr>
              <a:t>ESSENTIAL ACTION 5.1 Objective-driven daily lesson plans with formative assessments.</a:t>
            </a:r>
          </a:p>
        </p:txBody>
      </p:sp>
      <p:sp>
        <p:nvSpPr>
          <p:cNvPr id="19" name="Rectangle 18">
            <a:extLst>
              <a:ext uri="{FF2B5EF4-FFF2-40B4-BE49-F238E27FC236}">
                <a16:creationId xmlns:a16="http://schemas.microsoft.com/office/drawing/2014/main" id="{F0B53312-2EF5-4423-A698-01B002BEBCF4}"/>
              </a:ext>
            </a:extLst>
          </p:cNvPr>
          <p:cNvSpPr/>
          <p:nvPr/>
        </p:nvSpPr>
        <p:spPr>
          <a:xfrm>
            <a:off x="267323" y="1162477"/>
            <a:ext cx="1422184" cy="253916"/>
          </a:xfrm>
          <a:prstGeom prst="rect">
            <a:avLst/>
          </a:prstGeom>
        </p:spPr>
        <p:txBody>
          <a:bodyPr wrap="none">
            <a:spAutoFit/>
          </a:bodyPr>
          <a:lstStyle/>
          <a:p>
            <a:pPr algn="ctr"/>
            <a:r>
              <a:rPr lang="en-US" sz="1050" b="1" dirty="0">
                <a:solidFill>
                  <a:schemeClr val="accent4">
                    <a:lumMod val="75000"/>
                  </a:schemeClr>
                </a:solidFill>
                <a:latin typeface="Avenir Next LT Pro" panose="020B0504020202020204" pitchFamily="34" charset="0"/>
              </a:rPr>
              <a:t>SELF-ASSESSMENT</a:t>
            </a:r>
          </a:p>
        </p:txBody>
      </p:sp>
      <p:graphicFrame>
        <p:nvGraphicFramePr>
          <p:cNvPr id="20" name="Table 20">
            <a:extLst>
              <a:ext uri="{FF2B5EF4-FFF2-40B4-BE49-F238E27FC236}">
                <a16:creationId xmlns:a16="http://schemas.microsoft.com/office/drawing/2014/main" id="{4B49CBD4-D506-4C18-A7FF-FF24981F8BF1}"/>
              </a:ext>
            </a:extLst>
          </p:cNvPr>
          <p:cNvGraphicFramePr>
            <a:graphicFrameLocks noGrp="1"/>
          </p:cNvGraphicFramePr>
          <p:nvPr>
            <p:extLst>
              <p:ext uri="{D42A27DB-BD31-4B8C-83A1-F6EECF244321}">
                <p14:modId xmlns:p14="http://schemas.microsoft.com/office/powerpoint/2010/main" val="4254579265"/>
              </p:ext>
            </p:extLst>
          </p:nvPr>
        </p:nvGraphicFramePr>
        <p:xfrm>
          <a:off x="1577509" y="1919675"/>
          <a:ext cx="5055745" cy="7019574"/>
        </p:xfrm>
        <a:graphic>
          <a:graphicData uri="http://schemas.openxmlformats.org/drawingml/2006/table">
            <a:tbl>
              <a:tblPr firstRow="1" bandRow="1">
                <a:tableStyleId>{E929F9F4-4A8F-4326-A1B4-22849713DDAB}</a:tableStyleId>
              </a:tblPr>
              <a:tblGrid>
                <a:gridCol w="2444669">
                  <a:extLst>
                    <a:ext uri="{9D8B030D-6E8A-4147-A177-3AD203B41FA5}">
                      <a16:colId xmlns:a16="http://schemas.microsoft.com/office/drawing/2014/main" val="605767183"/>
                    </a:ext>
                  </a:extLst>
                </a:gridCol>
                <a:gridCol w="2611076">
                  <a:extLst>
                    <a:ext uri="{9D8B030D-6E8A-4147-A177-3AD203B41FA5}">
                      <a16:colId xmlns:a16="http://schemas.microsoft.com/office/drawing/2014/main" val="533618481"/>
                    </a:ext>
                  </a:extLst>
                </a:gridCol>
              </a:tblGrid>
              <a:tr h="1400128">
                <a:tc>
                  <a:txBody>
                    <a:bodyPr/>
                    <a:lstStyle/>
                    <a:p>
                      <a:pPr algn="r"/>
                      <a:endParaRPr lang="en-US" sz="900" b="0" dirty="0">
                        <a:latin typeface="Abadi" panose="020B0604020104020204" pitchFamily="34" charset="0"/>
                      </a:endParaRPr>
                    </a:p>
                    <a:p>
                      <a:pPr marL="0" marR="0" lvl="0" indent="0" algn="just" defTabSz="514350" rtl="0" eaLnBrk="1" fontAlgn="auto" latinLnBrk="0" hangingPunct="1">
                        <a:lnSpc>
                          <a:spcPct val="100000"/>
                        </a:lnSpc>
                        <a:spcBef>
                          <a:spcPts val="0"/>
                        </a:spcBef>
                        <a:spcAft>
                          <a:spcPts val="0"/>
                        </a:spcAft>
                        <a:buClrTx/>
                        <a:buSzTx/>
                        <a:buFontTx/>
                        <a:buNone/>
                        <a:tabLst/>
                        <a:defRPr/>
                      </a:pPr>
                      <a:r>
                        <a:rPr lang="en-US" sz="900" b="0" dirty="0">
                          <a:latin typeface="Abadi" panose="020B0604020104020204" pitchFamily="34" charset="0"/>
                        </a:rPr>
                        <a:t>The campus is struggling with large student learning gaps across all grade-levels, however, is working on a culture shift towards high instructional expectations for staff and students. As a result, the goal is to create a culture where high expectations are evident through student and staff behaviors.</a:t>
                      </a:r>
                    </a:p>
                    <a:p>
                      <a:pPr algn="r"/>
                      <a:endParaRPr lang="en-US" sz="900" b="0" dirty="0">
                        <a:latin typeface="Abadi" panose="020B0604020104020204" pitchFamily="34" charset="0"/>
                      </a:endParaRPr>
                    </a:p>
                  </a:txBody>
                  <a:tcPr/>
                </a:tc>
                <a:tc>
                  <a:txBody>
                    <a:bodyPr/>
                    <a:lstStyle/>
                    <a:p>
                      <a:endParaRPr lang="en-US" sz="900" b="0" dirty="0">
                        <a:latin typeface="Abadi" panose="020B0604020104020204" pitchFamily="34" charset="0"/>
                      </a:endParaRPr>
                    </a:p>
                    <a:p>
                      <a:pPr algn="just"/>
                      <a:r>
                        <a:rPr lang="en-US" sz="900" b="0" dirty="0">
                          <a:latin typeface="Abadi" panose="020B0604020104020204" pitchFamily="34" charset="0"/>
                        </a:rPr>
                        <a:t>Creating TEKS-aligned, objective-driven lesson plans has been a campus weakness. Teachers failed to plan backwards and were not able to deliver lessons that lead to mastery; therefore, students did not consistently show mastery on formative assessments. </a:t>
                      </a:r>
                      <a:r>
                        <a:rPr lang="en-US" dirty="0">
                          <a:latin typeface="Abadi" panose="020B0604020104020204" pitchFamily="34" charset="0"/>
                        </a:rPr>
                        <a:t>	</a:t>
                      </a:r>
                    </a:p>
                  </a:txBody>
                  <a:tcPr/>
                </a:tc>
                <a:extLst>
                  <a:ext uri="{0D108BD9-81ED-4DB2-BD59-A6C34878D82A}">
                    <a16:rowId xmlns:a16="http://schemas.microsoft.com/office/drawing/2014/main" val="2232561496"/>
                  </a:ext>
                </a:extLst>
              </a:tr>
              <a:tr h="4361319">
                <a:tc>
                  <a:txBody>
                    <a:bodyPr/>
                    <a:lstStyle/>
                    <a:p>
                      <a:pPr algn="just"/>
                      <a:r>
                        <a:rPr lang="en-US" sz="1000" dirty="0">
                          <a:latin typeface="Abadi" panose="020B0604020104020204" pitchFamily="34" charset="0"/>
                        </a:rPr>
                        <a:t>Teachers will be able to implement daily Sanford Harmony activities with fidelity, and as a result, student-to-student and student-to-teacher behaviors will have a positive impact on learning.</a:t>
                      </a:r>
                    </a:p>
                    <a:p>
                      <a:pPr algn="just"/>
                      <a:endParaRPr lang="en-US" sz="1000" dirty="0">
                        <a:latin typeface="Abadi" panose="020B0604020104020204" pitchFamily="34" charset="0"/>
                      </a:endParaRPr>
                    </a:p>
                    <a:p>
                      <a:pPr marL="171450" indent="-171450" algn="just">
                        <a:buFont typeface="Arial" panose="020B0604020202020204" pitchFamily="34" charset="0"/>
                        <a:buChar char="•"/>
                      </a:pPr>
                      <a:endParaRPr lang="en-US" sz="600" dirty="0">
                        <a:latin typeface="Abadi" panose="020B0604020104020204" pitchFamily="34" charset="0"/>
                      </a:endParaRPr>
                    </a:p>
                    <a:p>
                      <a:pPr marL="171450" indent="-171450" algn="l" fontAlgn="ctr">
                        <a:buFont typeface="Wingdings" panose="05000000000000000000" pitchFamily="2" charset="2"/>
                        <a:buChar char="§"/>
                      </a:pPr>
                      <a:r>
                        <a:rPr lang="en-US" sz="900" u="none" strike="noStrike" dirty="0">
                          <a:solidFill>
                            <a:schemeClr val="bg2">
                              <a:lumMod val="25000"/>
                            </a:schemeClr>
                          </a:solidFill>
                          <a:effectLst/>
                          <a:latin typeface="Abadi" panose="020B0604020104020204" pitchFamily="34" charset="0"/>
                        </a:rPr>
                        <a:t>Teachers will be able to obtain a thorough understanding of the Sanford Harmony SEL tool and incorporate it in their daily instructional lessons with fidelity in a way that changes behaviors and creates an environment conducive to learning.</a:t>
                      </a:r>
                    </a:p>
                    <a:p>
                      <a:pPr marL="171450" indent="-171450" algn="l" fontAlgn="ctr">
                        <a:buFont typeface="Wingdings" panose="05000000000000000000" pitchFamily="2" charset="2"/>
                        <a:buChar char="§"/>
                      </a:pPr>
                      <a:endParaRPr lang="en-US" sz="900" u="none" strike="noStrike" dirty="0">
                        <a:solidFill>
                          <a:schemeClr val="bg2">
                            <a:lumMod val="25000"/>
                          </a:schemeClr>
                        </a:solidFill>
                        <a:effectLst/>
                        <a:latin typeface="Abadi" panose="020B0604020104020204" pitchFamily="34" charset="0"/>
                      </a:endParaRPr>
                    </a:p>
                    <a:p>
                      <a:pPr marL="171450" marR="0" lvl="0" indent="-171450" algn="l" defTabSz="514350" rtl="0" eaLnBrk="1" fontAlgn="ctr" latinLnBrk="0" hangingPunct="1">
                        <a:lnSpc>
                          <a:spcPct val="100000"/>
                        </a:lnSpc>
                        <a:spcBef>
                          <a:spcPts val="0"/>
                        </a:spcBef>
                        <a:spcAft>
                          <a:spcPts val="0"/>
                        </a:spcAft>
                        <a:buClrTx/>
                        <a:buSzTx/>
                        <a:buFont typeface="Wingdings" panose="05000000000000000000" pitchFamily="2" charset="2"/>
                        <a:buChar char="§"/>
                        <a:tabLst/>
                        <a:defRPr/>
                      </a:pPr>
                      <a:r>
                        <a:rPr lang="en-US" sz="900" u="none" strike="noStrike" dirty="0">
                          <a:solidFill>
                            <a:schemeClr val="bg2">
                              <a:lumMod val="25000"/>
                            </a:schemeClr>
                          </a:solidFill>
                          <a:effectLst/>
                          <a:latin typeface="Abadi" panose="020B0604020104020204" pitchFamily="34" charset="0"/>
                        </a:rPr>
                        <a:t>Staff and students will be able to demonstrate the campus core values and students will be able to facilitate Sanford Harmony restorative circles and utilize the tools to demonstrate ownership of their learning.</a:t>
                      </a:r>
                      <a:endParaRPr lang="en-US" sz="900" b="0" i="0" u="none" strike="noStrike" dirty="0">
                        <a:solidFill>
                          <a:schemeClr val="bg2">
                            <a:lumMod val="25000"/>
                          </a:schemeClr>
                        </a:solidFill>
                        <a:effectLst/>
                        <a:latin typeface="Abadi" panose="020B0604020104020204" pitchFamily="34" charset="0"/>
                      </a:endParaRPr>
                    </a:p>
                    <a:p>
                      <a:pPr marL="0" indent="0" algn="l" fontAlgn="ctr">
                        <a:buFont typeface="Wingdings" panose="05000000000000000000" pitchFamily="2" charset="2"/>
                        <a:buNone/>
                      </a:pPr>
                      <a:endParaRPr lang="en-US" sz="900" u="none" strike="noStrike" dirty="0">
                        <a:solidFill>
                          <a:schemeClr val="bg2">
                            <a:lumMod val="50000"/>
                          </a:schemeClr>
                        </a:solidFill>
                        <a:effectLst/>
                        <a:latin typeface="Abadi" panose="020B0604020104020204" pitchFamily="34" charset="0"/>
                      </a:endParaRPr>
                    </a:p>
                    <a:p>
                      <a:pPr marL="171450" marR="0" lvl="0" indent="-171450" algn="l" defTabSz="514350" rtl="0" eaLnBrk="1" fontAlgn="ctr" latinLnBrk="0" hangingPunct="1">
                        <a:lnSpc>
                          <a:spcPct val="100000"/>
                        </a:lnSpc>
                        <a:spcBef>
                          <a:spcPts val="0"/>
                        </a:spcBef>
                        <a:spcAft>
                          <a:spcPts val="0"/>
                        </a:spcAft>
                        <a:buClrTx/>
                        <a:buSzTx/>
                        <a:buFont typeface="Wingdings" panose="05000000000000000000" pitchFamily="2" charset="2"/>
                        <a:buChar char="§"/>
                        <a:tabLst/>
                        <a:defRPr/>
                      </a:pPr>
                      <a:r>
                        <a:rPr lang="en-US" sz="900" u="none" strike="noStrike" dirty="0">
                          <a:solidFill>
                            <a:schemeClr val="bg2">
                              <a:lumMod val="25000"/>
                            </a:schemeClr>
                          </a:solidFill>
                          <a:effectLst/>
                          <a:latin typeface="Abadi" panose="020B0604020104020204" pitchFamily="34" charset="0"/>
                        </a:rPr>
                        <a:t>All stakeholders, specifically parents, will be able to demonstrate the campus core values and apply Sanford Harmony techniques in order to establish high academic expectations</a:t>
                      </a:r>
                      <a:r>
                        <a:rPr lang="en-US" sz="1000" u="none" strike="noStrike" dirty="0">
                          <a:solidFill>
                            <a:schemeClr val="bg2">
                              <a:lumMod val="25000"/>
                            </a:schemeClr>
                          </a:solidFill>
                          <a:effectLst/>
                          <a:latin typeface="Abadi" panose="020B0604020104020204" pitchFamily="34" charset="0"/>
                        </a:rPr>
                        <a:t>.</a:t>
                      </a:r>
                      <a:endParaRPr lang="en-US" sz="1050" dirty="0">
                        <a:latin typeface="Abadi" panose="020B0604020104020204" pitchFamily="34" charset="0"/>
                      </a:endParaRPr>
                    </a:p>
                  </a:txBody>
                  <a:tcPr/>
                </a:tc>
                <a:tc>
                  <a:txBody>
                    <a:bodyPr/>
                    <a:lstStyle/>
                    <a:p>
                      <a:pPr algn="just"/>
                      <a:r>
                        <a:rPr lang="en-US" sz="1000" dirty="0">
                          <a:latin typeface="Abadi" panose="020B0604020104020204" pitchFamily="34" charset="0"/>
                        </a:rPr>
                        <a:t>Teachers will be able to create lesson plans that are TEKS-aligned and objective-driven and will lead students to mastery on formative and summative assessments. Additionally, the campus will see a decrease of students needing Tier II and Tier III interventions. </a:t>
                      </a:r>
                    </a:p>
                    <a:p>
                      <a:pPr algn="just"/>
                      <a:endParaRPr lang="en-US" sz="600" dirty="0">
                        <a:latin typeface="Abadi" panose="020B0604020104020204" pitchFamily="34" charset="0"/>
                      </a:endParaRPr>
                    </a:p>
                    <a:p>
                      <a:pPr marL="171450" marR="0" lvl="0" indent="-171450" algn="l" defTabSz="51435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900" u="none" strike="noStrike" dirty="0">
                          <a:solidFill>
                            <a:schemeClr val="bg2">
                              <a:lumMod val="25000"/>
                            </a:schemeClr>
                          </a:solidFill>
                          <a:effectLst/>
                          <a:latin typeface="Abadi" panose="020B0604020104020204" pitchFamily="34" charset="0"/>
                        </a:rPr>
                        <a:t>Teachers will be able to create lesson plans that are objective-driven using the campus instructional framework and instructional expectations in order to meet the needs of all student groups and learning styles. </a:t>
                      </a:r>
                      <a:endParaRPr lang="en-US" sz="900" b="0" i="0" u="none" strike="noStrike" dirty="0">
                        <a:solidFill>
                          <a:schemeClr val="bg2">
                            <a:lumMod val="25000"/>
                          </a:schemeClr>
                        </a:solidFill>
                        <a:effectLst/>
                        <a:latin typeface="Abadi" panose="020B0604020104020204" pitchFamily="34" charset="0"/>
                      </a:endParaRPr>
                    </a:p>
                    <a:p>
                      <a:pPr marL="171450" indent="-171450" algn="l">
                        <a:buFont typeface="Wingdings" panose="05000000000000000000" pitchFamily="2" charset="2"/>
                        <a:buChar char="§"/>
                      </a:pPr>
                      <a:endParaRPr lang="en-US" sz="900" dirty="0">
                        <a:latin typeface="Abadi" panose="020B0604020104020204" pitchFamily="34" charset="0"/>
                      </a:endParaRPr>
                    </a:p>
                    <a:p>
                      <a:pPr marL="171450" marR="0" lvl="0" indent="-171450" algn="l" defTabSz="51435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900" u="none" strike="noStrike" dirty="0">
                          <a:solidFill>
                            <a:schemeClr val="bg2">
                              <a:lumMod val="25000"/>
                            </a:schemeClr>
                          </a:solidFill>
                          <a:effectLst/>
                          <a:latin typeface="Abadi" panose="020B0604020104020204" pitchFamily="34" charset="0"/>
                        </a:rPr>
                        <a:t>Teachers will be able to improve lesson delivery through collaboration during weekly Professional Learning Communities focused on objective-driven lesson planning, monthly Professional Learning Communities targeting backwards unit planning, </a:t>
                      </a:r>
                      <a:r>
                        <a:rPr lang="en-US" sz="900" dirty="0">
                          <a:solidFill>
                            <a:schemeClr val="bg2">
                              <a:lumMod val="25000"/>
                            </a:schemeClr>
                          </a:solidFill>
                          <a:latin typeface="Abadi" panose="020B0604020104020204" pitchFamily="34" charset="0"/>
                        </a:rPr>
                        <a:t>North Area Intensive Instruction Cohort, Sheltered Instruction Academy, K12 Summit and House Bill 3 Reading and Math Academies.</a:t>
                      </a:r>
                    </a:p>
                    <a:p>
                      <a:pPr marL="171450" marR="0" lvl="0" indent="-171450" algn="l" defTabSz="51435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900" u="none" strike="noStrike" dirty="0">
                        <a:solidFill>
                          <a:schemeClr val="bg2">
                            <a:lumMod val="25000"/>
                          </a:schemeClr>
                        </a:solidFill>
                        <a:effectLst/>
                        <a:latin typeface="Abadi" panose="020B0604020104020204" pitchFamily="34" charset="0"/>
                      </a:endParaRPr>
                    </a:p>
                    <a:p>
                      <a:pPr marL="171450" marR="0" lvl="0" indent="-171450" algn="l" defTabSz="51435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900" u="none" strike="noStrike" dirty="0">
                          <a:solidFill>
                            <a:schemeClr val="bg2">
                              <a:lumMod val="25000"/>
                            </a:schemeClr>
                          </a:solidFill>
                          <a:effectLst/>
                          <a:latin typeface="Abadi" panose="020B0604020104020204" pitchFamily="34" charset="0"/>
                        </a:rPr>
                        <a:t>Utilizing backwards planning design, teachers will be able to build capacity by facilitating Professional Learning Communities (PLCs) through a side-by-side coaching model.</a:t>
                      </a:r>
                    </a:p>
                    <a:p>
                      <a:pPr marL="0" marR="0" lvl="0" indent="0" algn="l" defTabSz="51435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900" b="0" i="0" u="none" strike="noStrike" dirty="0">
                        <a:solidFill>
                          <a:schemeClr val="bg2">
                            <a:lumMod val="25000"/>
                          </a:schemeClr>
                        </a:solidFill>
                        <a:effectLst/>
                        <a:latin typeface="Abadi" panose="020B0604020104020204" pitchFamily="34" charset="0"/>
                      </a:endParaRPr>
                    </a:p>
                  </a:txBody>
                  <a:tcPr/>
                </a:tc>
                <a:extLst>
                  <a:ext uri="{0D108BD9-81ED-4DB2-BD59-A6C34878D82A}">
                    <a16:rowId xmlns:a16="http://schemas.microsoft.com/office/drawing/2014/main" val="3949875096"/>
                  </a:ext>
                </a:extLst>
              </a:tr>
              <a:tr h="1258127">
                <a:tc>
                  <a:txBody>
                    <a:bodyPr/>
                    <a:lstStyle/>
                    <a:p>
                      <a:pPr algn="r" fontAlgn="ctr"/>
                      <a:endParaRPr lang="en-US" sz="800" dirty="0">
                        <a:latin typeface="Abadi" panose="020B0604020104020204" pitchFamily="34" charset="0"/>
                      </a:endParaRPr>
                    </a:p>
                    <a:p>
                      <a:pPr algn="just" fontAlgn="ctr"/>
                      <a:r>
                        <a:rPr lang="en-US" sz="900" dirty="0">
                          <a:latin typeface="Abadi" panose="020B0604020104020204" pitchFamily="34" charset="0"/>
                        </a:rPr>
                        <a:t>Potential barriers to address include a.) lack of teacher buy-in; b.) consistent use of program tools; c.) reluctance of students participating in SEL activities and d.) lack of consistency in leveraging student leadership and parental involvement. </a:t>
                      </a:r>
                    </a:p>
                  </a:txBody>
                  <a:tcPr>
                    <a:solidFill>
                      <a:schemeClr val="tx1">
                        <a:lumMod val="50000"/>
                        <a:lumOff val="50000"/>
                      </a:schemeClr>
                    </a:solidFill>
                  </a:tcPr>
                </a:tc>
                <a:tc>
                  <a:txBody>
                    <a:bodyPr/>
                    <a:lstStyle/>
                    <a:p>
                      <a:pPr algn="l" fontAlgn="ctr"/>
                      <a:endParaRPr lang="en-US" sz="700" u="none" strike="noStrike" dirty="0">
                        <a:effectLst/>
                        <a:latin typeface="Abadi" panose="020B0604020104020204" pitchFamily="34" charset="0"/>
                      </a:endParaRPr>
                    </a:p>
                    <a:p>
                      <a:pPr algn="just" fontAlgn="ctr"/>
                      <a:r>
                        <a:rPr lang="en-US" sz="900" u="none" strike="noStrike" dirty="0">
                          <a:effectLst/>
                          <a:latin typeface="Abadi" panose="020B0604020104020204" pitchFamily="34" charset="0"/>
                        </a:rPr>
                        <a:t>Potential barriers to address include a.) turnaround time  for effective data analysis and b.) transfer of learning to effective implementation. </a:t>
                      </a:r>
                    </a:p>
                    <a:p>
                      <a:pPr algn="l" fontAlgn="ctr"/>
                      <a:endParaRPr lang="en-US" sz="800" b="0" i="0" u="none" strike="noStrike" dirty="0">
                        <a:solidFill>
                          <a:srgbClr val="000000"/>
                        </a:solidFill>
                        <a:effectLst/>
                        <a:latin typeface="Abadi" panose="020B0604020104020204" pitchFamily="34" charset="0"/>
                      </a:endParaRPr>
                    </a:p>
                    <a:p>
                      <a:pPr algn="l" fontAlgn="ctr"/>
                      <a:endParaRPr lang="en-US" sz="800" b="0" i="0" u="none" strike="noStrike" dirty="0">
                        <a:solidFill>
                          <a:srgbClr val="000000"/>
                        </a:solidFill>
                        <a:effectLst/>
                        <a:latin typeface="Abadi" panose="020B0604020104020204" pitchFamily="34" charset="0"/>
                      </a:endParaRPr>
                    </a:p>
                  </a:txBody>
                  <a:tcPr>
                    <a:solidFill>
                      <a:schemeClr val="tx1">
                        <a:lumMod val="50000"/>
                        <a:lumOff val="50000"/>
                      </a:schemeClr>
                    </a:solidFill>
                  </a:tcPr>
                </a:tc>
                <a:extLst>
                  <a:ext uri="{0D108BD9-81ED-4DB2-BD59-A6C34878D82A}">
                    <a16:rowId xmlns:a16="http://schemas.microsoft.com/office/drawing/2014/main" val="2517275711"/>
                  </a:ext>
                </a:extLst>
              </a:tr>
            </a:tbl>
          </a:graphicData>
        </a:graphic>
      </p:graphicFrame>
      <p:sp>
        <p:nvSpPr>
          <p:cNvPr id="22" name="Rectangle 21">
            <a:extLst>
              <a:ext uri="{FF2B5EF4-FFF2-40B4-BE49-F238E27FC236}">
                <a16:creationId xmlns:a16="http://schemas.microsoft.com/office/drawing/2014/main" id="{EC19D2ED-5F0E-4422-82C6-CCA710398AE1}"/>
              </a:ext>
            </a:extLst>
          </p:cNvPr>
          <p:cNvSpPr/>
          <p:nvPr/>
        </p:nvSpPr>
        <p:spPr>
          <a:xfrm rot="5400000">
            <a:off x="6097722" y="2556889"/>
            <a:ext cx="1214243" cy="307777"/>
          </a:xfrm>
          <a:prstGeom prst="rect">
            <a:avLst/>
          </a:prstGeom>
        </p:spPr>
        <p:txBody>
          <a:bodyPr wrap="none">
            <a:spAutoFit/>
          </a:bodyPr>
          <a:lstStyle/>
          <a:p>
            <a:pPr algn="ctr"/>
            <a:r>
              <a:rPr lang="en-US" sz="1400" b="1" dirty="0">
                <a:solidFill>
                  <a:schemeClr val="accent4">
                    <a:lumMod val="75000"/>
                  </a:schemeClr>
                </a:solidFill>
                <a:latin typeface="Avenir Next LT Pro" panose="020B0504020202020204" pitchFamily="34" charset="0"/>
              </a:rPr>
              <a:t>RATIONALE</a:t>
            </a:r>
          </a:p>
        </p:txBody>
      </p:sp>
      <p:cxnSp>
        <p:nvCxnSpPr>
          <p:cNvPr id="24" name="Straight Connector 23">
            <a:extLst>
              <a:ext uri="{FF2B5EF4-FFF2-40B4-BE49-F238E27FC236}">
                <a16:creationId xmlns:a16="http://schemas.microsoft.com/office/drawing/2014/main" id="{6984C2F0-C5FF-46E7-B51D-D4F4108CACCA}"/>
              </a:ext>
            </a:extLst>
          </p:cNvPr>
          <p:cNvCxnSpPr>
            <a:cxnSpLocks/>
          </p:cNvCxnSpPr>
          <p:nvPr/>
        </p:nvCxnSpPr>
        <p:spPr>
          <a:xfrm>
            <a:off x="4042975" y="1824193"/>
            <a:ext cx="0" cy="1994276"/>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0FD77CBF-6AC4-40D7-BBFB-7391D614577C}"/>
              </a:ext>
            </a:extLst>
          </p:cNvPr>
          <p:cNvSpPr/>
          <p:nvPr/>
        </p:nvSpPr>
        <p:spPr>
          <a:xfrm>
            <a:off x="1525132" y="1741504"/>
            <a:ext cx="1643400" cy="246221"/>
          </a:xfrm>
          <a:prstGeom prst="rect">
            <a:avLst/>
          </a:prstGeom>
        </p:spPr>
        <p:txBody>
          <a:bodyPr wrap="none">
            <a:spAutoFit/>
          </a:bodyPr>
          <a:lstStyle/>
          <a:p>
            <a:pPr algn="ctr"/>
            <a:r>
              <a:rPr lang="en-US" sz="1000" b="1" dirty="0">
                <a:solidFill>
                  <a:schemeClr val="tx1">
                    <a:lumMod val="65000"/>
                    <a:lumOff val="35000"/>
                  </a:schemeClr>
                </a:solidFill>
                <a:latin typeface="Avenir Next LT Pro" panose="020B0504020202020204" pitchFamily="34" charset="0"/>
              </a:rPr>
              <a:t>ESSENTIAL ACTION 3.1</a:t>
            </a:r>
          </a:p>
        </p:txBody>
      </p:sp>
      <p:sp>
        <p:nvSpPr>
          <p:cNvPr id="26" name="Rectangle 25">
            <a:extLst>
              <a:ext uri="{FF2B5EF4-FFF2-40B4-BE49-F238E27FC236}">
                <a16:creationId xmlns:a16="http://schemas.microsoft.com/office/drawing/2014/main" id="{8979A430-0102-4514-B412-5C7CDABD9F32}"/>
              </a:ext>
            </a:extLst>
          </p:cNvPr>
          <p:cNvSpPr/>
          <p:nvPr/>
        </p:nvSpPr>
        <p:spPr>
          <a:xfrm>
            <a:off x="4066212" y="1742528"/>
            <a:ext cx="1643400" cy="246221"/>
          </a:xfrm>
          <a:prstGeom prst="rect">
            <a:avLst/>
          </a:prstGeom>
        </p:spPr>
        <p:txBody>
          <a:bodyPr wrap="none">
            <a:spAutoFit/>
          </a:bodyPr>
          <a:lstStyle/>
          <a:p>
            <a:pPr algn="ctr"/>
            <a:r>
              <a:rPr lang="en-US" sz="1000" b="1" dirty="0">
                <a:solidFill>
                  <a:schemeClr val="tx1">
                    <a:lumMod val="65000"/>
                    <a:lumOff val="35000"/>
                  </a:schemeClr>
                </a:solidFill>
                <a:latin typeface="Avenir Next LT Pro" panose="020B0504020202020204" pitchFamily="34" charset="0"/>
              </a:rPr>
              <a:t>ESSENTIAL ACTION 5.1</a:t>
            </a:r>
          </a:p>
        </p:txBody>
      </p:sp>
      <p:cxnSp>
        <p:nvCxnSpPr>
          <p:cNvPr id="28" name="Straight Connector 27">
            <a:extLst>
              <a:ext uri="{FF2B5EF4-FFF2-40B4-BE49-F238E27FC236}">
                <a16:creationId xmlns:a16="http://schemas.microsoft.com/office/drawing/2014/main" id="{DA477796-7EBA-481F-B832-E631A49B94BA}"/>
              </a:ext>
            </a:extLst>
          </p:cNvPr>
          <p:cNvCxnSpPr>
            <a:cxnSpLocks/>
          </p:cNvCxnSpPr>
          <p:nvPr/>
        </p:nvCxnSpPr>
        <p:spPr>
          <a:xfrm flipH="1">
            <a:off x="4042975" y="3338903"/>
            <a:ext cx="3" cy="5577840"/>
          </a:xfrm>
          <a:prstGeom prst="line">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98C2083-F61B-4061-8405-E0DC2B1BF746}"/>
              </a:ext>
            </a:extLst>
          </p:cNvPr>
          <p:cNvSpPr/>
          <p:nvPr/>
        </p:nvSpPr>
        <p:spPr>
          <a:xfrm>
            <a:off x="-46116" y="4662011"/>
            <a:ext cx="1873248" cy="200055"/>
          </a:xfrm>
          <a:prstGeom prst="rect">
            <a:avLst/>
          </a:prstGeom>
        </p:spPr>
        <p:txBody>
          <a:bodyPr wrap="square">
            <a:spAutoFit/>
          </a:bodyPr>
          <a:lstStyle/>
          <a:p>
            <a:pPr algn="ctr"/>
            <a:r>
              <a:rPr lang="en-US" sz="700" b="1" dirty="0">
                <a:solidFill>
                  <a:schemeClr val="bg2">
                    <a:lumMod val="75000"/>
                  </a:schemeClr>
                </a:solidFill>
                <a:latin typeface="Avenir Next LT Pro" panose="020B0504020202020204" pitchFamily="34" charset="0"/>
              </a:rPr>
              <a:t>ESSENTIAL ACTION 5.1</a:t>
            </a:r>
          </a:p>
        </p:txBody>
      </p:sp>
      <p:cxnSp>
        <p:nvCxnSpPr>
          <p:cNvPr id="31" name="Straight Connector 30">
            <a:extLst>
              <a:ext uri="{FF2B5EF4-FFF2-40B4-BE49-F238E27FC236}">
                <a16:creationId xmlns:a16="http://schemas.microsoft.com/office/drawing/2014/main" id="{2309F037-3A26-4AC0-83C5-4193D6198167}"/>
              </a:ext>
            </a:extLst>
          </p:cNvPr>
          <p:cNvCxnSpPr>
            <a:cxnSpLocks/>
          </p:cNvCxnSpPr>
          <p:nvPr/>
        </p:nvCxnSpPr>
        <p:spPr>
          <a:xfrm flipH="1">
            <a:off x="186629" y="2631354"/>
            <a:ext cx="1070672"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4B5AAA7-A40C-4F18-9FE4-A1CAE79F7108}"/>
              </a:ext>
            </a:extLst>
          </p:cNvPr>
          <p:cNvCxnSpPr>
            <a:cxnSpLocks/>
          </p:cNvCxnSpPr>
          <p:nvPr/>
        </p:nvCxnSpPr>
        <p:spPr>
          <a:xfrm flipH="1">
            <a:off x="282687" y="4790398"/>
            <a:ext cx="1181957"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EFF2217C-BBE3-43E8-91B4-FCFEB50A99DB}"/>
              </a:ext>
            </a:extLst>
          </p:cNvPr>
          <p:cNvSpPr/>
          <p:nvPr/>
        </p:nvSpPr>
        <p:spPr>
          <a:xfrm rot="5400000">
            <a:off x="5666917" y="5111545"/>
            <a:ext cx="2054281" cy="307777"/>
          </a:xfrm>
          <a:prstGeom prst="rect">
            <a:avLst/>
          </a:prstGeom>
        </p:spPr>
        <p:txBody>
          <a:bodyPr wrap="none">
            <a:spAutoFit/>
          </a:bodyPr>
          <a:lstStyle/>
          <a:p>
            <a:pPr algn="ctr"/>
            <a:r>
              <a:rPr lang="en-US" sz="1400" b="1" dirty="0">
                <a:solidFill>
                  <a:schemeClr val="accent4">
                    <a:lumMod val="75000"/>
                  </a:schemeClr>
                </a:solidFill>
                <a:latin typeface="Avenir Next LT Pro" panose="020B0504020202020204" pitchFamily="34" charset="0"/>
              </a:rPr>
              <a:t>DESIRED OUTCOMES</a:t>
            </a:r>
          </a:p>
        </p:txBody>
      </p:sp>
      <p:sp>
        <p:nvSpPr>
          <p:cNvPr id="54" name="Rectangle 53">
            <a:extLst>
              <a:ext uri="{FF2B5EF4-FFF2-40B4-BE49-F238E27FC236}">
                <a16:creationId xmlns:a16="http://schemas.microsoft.com/office/drawing/2014/main" id="{205B9138-A4DB-4EDF-A417-860BDC823208}"/>
              </a:ext>
            </a:extLst>
          </p:cNvPr>
          <p:cNvSpPr/>
          <p:nvPr/>
        </p:nvSpPr>
        <p:spPr>
          <a:xfrm rot="5400000">
            <a:off x="5549680" y="8197309"/>
            <a:ext cx="2276457" cy="307777"/>
          </a:xfrm>
          <a:prstGeom prst="rect">
            <a:avLst/>
          </a:prstGeom>
        </p:spPr>
        <p:txBody>
          <a:bodyPr wrap="square">
            <a:spAutoFit/>
          </a:bodyPr>
          <a:lstStyle/>
          <a:p>
            <a:pPr algn="ctr"/>
            <a:r>
              <a:rPr lang="en-US" sz="1400" b="1" dirty="0">
                <a:solidFill>
                  <a:schemeClr val="accent4">
                    <a:lumMod val="75000"/>
                  </a:schemeClr>
                </a:solidFill>
                <a:latin typeface="Avenir Next LT Pro" panose="020B0504020202020204" pitchFamily="34" charset="0"/>
              </a:rPr>
              <a:t> BARRIERS</a:t>
            </a:r>
          </a:p>
        </p:txBody>
      </p:sp>
      <p:sp>
        <p:nvSpPr>
          <p:cNvPr id="60" name="Rectangle 59">
            <a:extLst>
              <a:ext uri="{FF2B5EF4-FFF2-40B4-BE49-F238E27FC236}">
                <a16:creationId xmlns:a16="http://schemas.microsoft.com/office/drawing/2014/main" id="{6A3877D8-76CB-43E2-91DF-E99853AB8653}"/>
              </a:ext>
            </a:extLst>
          </p:cNvPr>
          <p:cNvSpPr/>
          <p:nvPr/>
        </p:nvSpPr>
        <p:spPr>
          <a:xfrm>
            <a:off x="215901" y="6553200"/>
            <a:ext cx="1199947" cy="2303342"/>
          </a:xfrm>
          <a:prstGeom prst="rect">
            <a:avLst/>
          </a:prstGeom>
          <a:solidFill>
            <a:schemeClr val="bg2">
              <a:lumMod val="9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F8FE66A3-BBB7-4EAF-B2C9-5F68D96B850A}"/>
              </a:ext>
            </a:extLst>
          </p:cNvPr>
          <p:cNvSpPr/>
          <p:nvPr/>
        </p:nvSpPr>
        <p:spPr>
          <a:xfrm>
            <a:off x="243903" y="6554604"/>
            <a:ext cx="1171945" cy="338554"/>
          </a:xfrm>
          <a:prstGeom prst="rect">
            <a:avLst/>
          </a:prstGeom>
        </p:spPr>
        <p:txBody>
          <a:bodyPr wrap="square">
            <a:spAutoFit/>
          </a:bodyPr>
          <a:lstStyle/>
          <a:p>
            <a:pPr algn="r"/>
            <a:r>
              <a:rPr lang="en-US" sz="800" b="1" dirty="0">
                <a:solidFill>
                  <a:schemeClr val="bg1"/>
                </a:solidFill>
                <a:effectLst>
                  <a:outerShdw blurRad="38100" dist="38100" dir="2700000" algn="tl">
                    <a:srgbClr val="000000">
                      <a:alpha val="43137"/>
                    </a:srgbClr>
                  </a:outerShdw>
                </a:effectLst>
                <a:latin typeface="Avenir Next LT Pro" panose="020B0504020202020204" pitchFamily="34" charset="0"/>
              </a:rPr>
              <a:t>ACCOUNTABILITY BENCHMARKS</a:t>
            </a:r>
          </a:p>
        </p:txBody>
      </p:sp>
      <p:sp>
        <p:nvSpPr>
          <p:cNvPr id="61" name="Rectangle 60">
            <a:extLst>
              <a:ext uri="{FF2B5EF4-FFF2-40B4-BE49-F238E27FC236}">
                <a16:creationId xmlns:a16="http://schemas.microsoft.com/office/drawing/2014/main" id="{CAB8FD8E-8094-47C4-B42B-F0D44E559C27}"/>
              </a:ext>
            </a:extLst>
          </p:cNvPr>
          <p:cNvSpPr/>
          <p:nvPr/>
        </p:nvSpPr>
        <p:spPr>
          <a:xfrm>
            <a:off x="-158032" y="2502262"/>
            <a:ext cx="1873248" cy="200055"/>
          </a:xfrm>
          <a:prstGeom prst="rect">
            <a:avLst/>
          </a:prstGeom>
        </p:spPr>
        <p:txBody>
          <a:bodyPr wrap="square">
            <a:spAutoFit/>
          </a:bodyPr>
          <a:lstStyle/>
          <a:p>
            <a:pPr algn="ctr"/>
            <a:r>
              <a:rPr lang="en-US" sz="700" b="1" dirty="0">
                <a:solidFill>
                  <a:schemeClr val="bg2">
                    <a:lumMod val="75000"/>
                  </a:schemeClr>
                </a:solidFill>
                <a:latin typeface="Avenir Next LT Pro" panose="020B0504020202020204" pitchFamily="34" charset="0"/>
              </a:rPr>
              <a:t>ESSENTIAL ACTION 3.1</a:t>
            </a:r>
          </a:p>
        </p:txBody>
      </p:sp>
      <p:sp>
        <p:nvSpPr>
          <p:cNvPr id="62" name="Rectangle 61">
            <a:extLst>
              <a:ext uri="{FF2B5EF4-FFF2-40B4-BE49-F238E27FC236}">
                <a16:creationId xmlns:a16="http://schemas.microsoft.com/office/drawing/2014/main" id="{068FA6B4-2528-40A1-8D2C-531F4F9BA1BD}"/>
              </a:ext>
            </a:extLst>
          </p:cNvPr>
          <p:cNvSpPr/>
          <p:nvPr/>
        </p:nvSpPr>
        <p:spPr>
          <a:xfrm>
            <a:off x="-273602" y="6867545"/>
            <a:ext cx="1422952" cy="184666"/>
          </a:xfrm>
          <a:prstGeom prst="rect">
            <a:avLst/>
          </a:prstGeom>
        </p:spPr>
        <p:txBody>
          <a:bodyPr wrap="square">
            <a:spAutoFit/>
          </a:bodyPr>
          <a:lstStyle/>
          <a:p>
            <a:pPr algn="ctr"/>
            <a:r>
              <a:rPr lang="en-US" sz="600" b="1" dirty="0">
                <a:solidFill>
                  <a:schemeClr val="bg1"/>
                </a:solidFill>
                <a:latin typeface="Avenir Next LT Pro" panose="020B0504020202020204" pitchFamily="34" charset="0"/>
              </a:rPr>
              <a:t>READING</a:t>
            </a:r>
          </a:p>
        </p:txBody>
      </p:sp>
      <p:cxnSp>
        <p:nvCxnSpPr>
          <p:cNvPr id="63" name="Straight Connector 62">
            <a:extLst>
              <a:ext uri="{FF2B5EF4-FFF2-40B4-BE49-F238E27FC236}">
                <a16:creationId xmlns:a16="http://schemas.microsoft.com/office/drawing/2014/main" id="{09E7EB2C-EB5B-44E8-8022-F270EDE218A1}"/>
              </a:ext>
            </a:extLst>
          </p:cNvPr>
          <p:cNvCxnSpPr>
            <a:cxnSpLocks/>
          </p:cNvCxnSpPr>
          <p:nvPr/>
        </p:nvCxnSpPr>
        <p:spPr>
          <a:xfrm flipH="1">
            <a:off x="180730" y="6987041"/>
            <a:ext cx="602860"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643F408D-B45A-4940-8BB4-630558E1B316}"/>
              </a:ext>
            </a:extLst>
          </p:cNvPr>
          <p:cNvSpPr/>
          <p:nvPr/>
        </p:nvSpPr>
        <p:spPr>
          <a:xfrm>
            <a:off x="641162" y="7446017"/>
            <a:ext cx="1171946" cy="184666"/>
          </a:xfrm>
          <a:prstGeom prst="rect">
            <a:avLst/>
          </a:prstGeom>
        </p:spPr>
        <p:txBody>
          <a:bodyPr wrap="square">
            <a:spAutoFit/>
          </a:bodyPr>
          <a:lstStyle/>
          <a:p>
            <a:pPr algn="ctr"/>
            <a:r>
              <a:rPr lang="en-US" sz="600" b="1" dirty="0">
                <a:solidFill>
                  <a:schemeClr val="bg1"/>
                </a:solidFill>
                <a:latin typeface="Avenir Next LT Pro" panose="020B0504020202020204" pitchFamily="34" charset="0"/>
              </a:rPr>
              <a:t>MATH</a:t>
            </a:r>
          </a:p>
        </p:txBody>
      </p:sp>
      <p:cxnSp>
        <p:nvCxnSpPr>
          <p:cNvPr id="65" name="Straight Connector 64">
            <a:extLst>
              <a:ext uri="{FF2B5EF4-FFF2-40B4-BE49-F238E27FC236}">
                <a16:creationId xmlns:a16="http://schemas.microsoft.com/office/drawing/2014/main" id="{3E77657F-E548-4783-9210-57FCAA0E3339}"/>
              </a:ext>
            </a:extLst>
          </p:cNvPr>
          <p:cNvCxnSpPr>
            <a:cxnSpLocks/>
          </p:cNvCxnSpPr>
          <p:nvPr/>
        </p:nvCxnSpPr>
        <p:spPr>
          <a:xfrm flipH="1" flipV="1">
            <a:off x="949152" y="7564745"/>
            <a:ext cx="466696" cy="4577"/>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9A13D551-BD5F-47F8-AB97-BCA90BDB7179}"/>
              </a:ext>
            </a:extLst>
          </p:cNvPr>
          <p:cNvSpPr/>
          <p:nvPr/>
        </p:nvSpPr>
        <p:spPr>
          <a:xfrm>
            <a:off x="-273602" y="8024615"/>
            <a:ext cx="1365525" cy="184666"/>
          </a:xfrm>
          <a:prstGeom prst="rect">
            <a:avLst/>
          </a:prstGeom>
        </p:spPr>
        <p:txBody>
          <a:bodyPr wrap="square">
            <a:spAutoFit/>
          </a:bodyPr>
          <a:lstStyle/>
          <a:p>
            <a:pPr algn="ctr"/>
            <a:r>
              <a:rPr lang="en-US" sz="600" b="1" dirty="0">
                <a:solidFill>
                  <a:schemeClr val="bg1"/>
                </a:solidFill>
                <a:latin typeface="Avenir Next LT Pro" panose="020B0504020202020204" pitchFamily="34" charset="0"/>
              </a:rPr>
              <a:t>SCIENCE</a:t>
            </a:r>
          </a:p>
        </p:txBody>
      </p:sp>
      <p:cxnSp>
        <p:nvCxnSpPr>
          <p:cNvPr id="67" name="Straight Connector 66">
            <a:extLst>
              <a:ext uri="{FF2B5EF4-FFF2-40B4-BE49-F238E27FC236}">
                <a16:creationId xmlns:a16="http://schemas.microsoft.com/office/drawing/2014/main" id="{B53F789E-5D83-4444-BD9D-EE586A6E5F82}"/>
              </a:ext>
            </a:extLst>
          </p:cNvPr>
          <p:cNvCxnSpPr>
            <a:cxnSpLocks/>
          </p:cNvCxnSpPr>
          <p:nvPr/>
        </p:nvCxnSpPr>
        <p:spPr>
          <a:xfrm flipH="1">
            <a:off x="183905" y="8149684"/>
            <a:ext cx="438395"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B568764C-22C7-4796-8CCF-DC9F5BEF670B}"/>
              </a:ext>
            </a:extLst>
          </p:cNvPr>
          <p:cNvSpPr/>
          <p:nvPr/>
        </p:nvSpPr>
        <p:spPr>
          <a:xfrm>
            <a:off x="267323" y="8417400"/>
            <a:ext cx="1873248" cy="184666"/>
          </a:xfrm>
          <a:prstGeom prst="rect">
            <a:avLst/>
          </a:prstGeom>
        </p:spPr>
        <p:txBody>
          <a:bodyPr wrap="square">
            <a:spAutoFit/>
          </a:bodyPr>
          <a:lstStyle/>
          <a:p>
            <a:pPr algn="ctr"/>
            <a:r>
              <a:rPr lang="en-US" sz="600" b="1" dirty="0">
                <a:solidFill>
                  <a:schemeClr val="bg1"/>
                </a:solidFill>
                <a:latin typeface="Avenir Next LT Pro" panose="020B0504020202020204" pitchFamily="34" charset="0"/>
              </a:rPr>
              <a:t>WRITING</a:t>
            </a:r>
          </a:p>
        </p:txBody>
      </p:sp>
      <p:cxnSp>
        <p:nvCxnSpPr>
          <p:cNvPr id="69" name="Straight Connector 68">
            <a:extLst>
              <a:ext uri="{FF2B5EF4-FFF2-40B4-BE49-F238E27FC236}">
                <a16:creationId xmlns:a16="http://schemas.microsoft.com/office/drawing/2014/main" id="{6CC3ACF0-6D87-434D-A633-1CDD11A3065F}"/>
              </a:ext>
            </a:extLst>
          </p:cNvPr>
          <p:cNvCxnSpPr>
            <a:cxnSpLocks/>
          </p:cNvCxnSpPr>
          <p:nvPr/>
        </p:nvCxnSpPr>
        <p:spPr>
          <a:xfrm flipH="1">
            <a:off x="966375" y="8538638"/>
            <a:ext cx="462855"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9A81A201-15A6-4581-936B-AE48703AE723}"/>
              </a:ext>
            </a:extLst>
          </p:cNvPr>
          <p:cNvSpPr/>
          <p:nvPr/>
        </p:nvSpPr>
        <p:spPr>
          <a:xfrm>
            <a:off x="197124" y="6948664"/>
            <a:ext cx="811441" cy="553998"/>
          </a:xfrm>
          <a:prstGeom prst="rect">
            <a:avLst/>
          </a:prstGeom>
        </p:spPr>
        <p:txBody>
          <a:bodyPr wrap="none">
            <a:spAutoFit/>
          </a:bodyPr>
          <a:lstStyle/>
          <a:p>
            <a:r>
              <a:rPr lang="en-US" sz="600" dirty="0">
                <a:solidFill>
                  <a:schemeClr val="tx1">
                    <a:lumMod val="65000"/>
                    <a:lumOff val="35000"/>
                  </a:schemeClr>
                </a:solidFill>
                <a:latin typeface="Abadi" panose="020B0604020104020204" pitchFamily="34" charset="0"/>
              </a:rPr>
              <a:t>75% Approaches</a:t>
            </a:r>
          </a:p>
          <a:p>
            <a:r>
              <a:rPr lang="en-US" sz="600" dirty="0">
                <a:solidFill>
                  <a:schemeClr val="tx1">
                    <a:lumMod val="65000"/>
                    <a:lumOff val="35000"/>
                  </a:schemeClr>
                </a:solidFill>
                <a:latin typeface="Abadi" panose="020B0604020104020204" pitchFamily="34" charset="0"/>
              </a:rPr>
              <a:t>45% Meets</a:t>
            </a:r>
          </a:p>
          <a:p>
            <a:r>
              <a:rPr lang="en-US" sz="600" dirty="0">
                <a:solidFill>
                  <a:schemeClr val="tx1">
                    <a:lumMod val="65000"/>
                    <a:lumOff val="35000"/>
                  </a:schemeClr>
                </a:solidFill>
                <a:latin typeface="Abadi" panose="020B0604020104020204" pitchFamily="34" charset="0"/>
              </a:rPr>
              <a:t>30% Masters</a:t>
            </a:r>
          </a:p>
          <a:p>
            <a:r>
              <a:rPr lang="en-US" sz="600" dirty="0">
                <a:solidFill>
                  <a:schemeClr val="tx1">
                    <a:lumMod val="65000"/>
                    <a:lumOff val="35000"/>
                  </a:schemeClr>
                </a:solidFill>
                <a:latin typeface="Abadi" panose="020B0604020104020204" pitchFamily="34" charset="0"/>
              </a:rPr>
              <a:t>SpEd: 9% at Meets</a:t>
            </a:r>
          </a:p>
          <a:p>
            <a:r>
              <a:rPr lang="en-US" sz="600" dirty="0">
                <a:solidFill>
                  <a:schemeClr val="tx1">
                    <a:lumMod val="65000"/>
                    <a:lumOff val="35000"/>
                  </a:schemeClr>
                </a:solidFill>
                <a:latin typeface="Abadi" panose="020B0604020104020204" pitchFamily="34" charset="0"/>
              </a:rPr>
              <a:t>ELs: 29% at Meets</a:t>
            </a:r>
            <a:endParaRPr lang="en-US" sz="600" dirty="0">
              <a:solidFill>
                <a:schemeClr val="tx1">
                  <a:lumMod val="65000"/>
                  <a:lumOff val="35000"/>
                </a:schemeClr>
              </a:solidFill>
            </a:endParaRPr>
          </a:p>
        </p:txBody>
      </p:sp>
      <p:sp>
        <p:nvSpPr>
          <p:cNvPr id="74" name="Rectangle 73">
            <a:extLst>
              <a:ext uri="{FF2B5EF4-FFF2-40B4-BE49-F238E27FC236}">
                <a16:creationId xmlns:a16="http://schemas.microsoft.com/office/drawing/2014/main" id="{2725507B-87F7-4267-8528-A851F3206F1A}"/>
              </a:ext>
            </a:extLst>
          </p:cNvPr>
          <p:cNvSpPr/>
          <p:nvPr/>
        </p:nvSpPr>
        <p:spPr>
          <a:xfrm>
            <a:off x="493655" y="7533432"/>
            <a:ext cx="968535" cy="553998"/>
          </a:xfrm>
          <a:prstGeom prst="rect">
            <a:avLst/>
          </a:prstGeom>
        </p:spPr>
        <p:txBody>
          <a:bodyPr wrap="none">
            <a:spAutoFit/>
          </a:bodyPr>
          <a:lstStyle/>
          <a:p>
            <a:pPr algn="r"/>
            <a:r>
              <a:rPr lang="en-US" sz="600" dirty="0">
                <a:solidFill>
                  <a:schemeClr val="tx1">
                    <a:lumMod val="65000"/>
                    <a:lumOff val="35000"/>
                  </a:schemeClr>
                </a:solidFill>
                <a:latin typeface="Abadi" panose="020B0604020104020204" pitchFamily="34" charset="0"/>
              </a:rPr>
              <a:t>73% Approaches</a:t>
            </a:r>
          </a:p>
          <a:p>
            <a:pPr algn="r"/>
            <a:r>
              <a:rPr lang="en-US" sz="600" dirty="0">
                <a:solidFill>
                  <a:schemeClr val="tx1">
                    <a:lumMod val="65000"/>
                    <a:lumOff val="35000"/>
                  </a:schemeClr>
                </a:solidFill>
                <a:latin typeface="Abadi" panose="020B0604020104020204" pitchFamily="34" charset="0"/>
              </a:rPr>
              <a:t>46% Meets</a:t>
            </a:r>
          </a:p>
          <a:p>
            <a:pPr algn="r"/>
            <a:r>
              <a:rPr lang="en-US" sz="600" dirty="0">
                <a:solidFill>
                  <a:schemeClr val="tx1">
                    <a:lumMod val="65000"/>
                    <a:lumOff val="35000"/>
                  </a:schemeClr>
                </a:solidFill>
                <a:latin typeface="Abadi" panose="020B0604020104020204" pitchFamily="34" charset="0"/>
              </a:rPr>
              <a:t>33% Masters</a:t>
            </a:r>
          </a:p>
          <a:p>
            <a:pPr algn="r"/>
            <a:r>
              <a:rPr lang="en-US" sz="600" dirty="0">
                <a:solidFill>
                  <a:schemeClr val="tx1">
                    <a:lumMod val="65000"/>
                    <a:lumOff val="35000"/>
                  </a:schemeClr>
                </a:solidFill>
                <a:latin typeface="Abadi" panose="020B0604020104020204" pitchFamily="34" charset="0"/>
              </a:rPr>
              <a:t>Hispanic: 40% at Meets</a:t>
            </a:r>
          </a:p>
          <a:p>
            <a:pPr algn="r"/>
            <a:r>
              <a:rPr lang="en-US" sz="600" dirty="0">
                <a:solidFill>
                  <a:schemeClr val="tx1">
                    <a:lumMod val="65000"/>
                    <a:lumOff val="35000"/>
                  </a:schemeClr>
                </a:solidFill>
                <a:latin typeface="Abadi" panose="020B0604020104020204" pitchFamily="34" charset="0"/>
              </a:rPr>
              <a:t>ELs: 40% at Meets</a:t>
            </a:r>
            <a:endParaRPr lang="en-US" sz="600" dirty="0">
              <a:solidFill>
                <a:schemeClr val="tx1">
                  <a:lumMod val="65000"/>
                  <a:lumOff val="35000"/>
                </a:schemeClr>
              </a:solidFill>
            </a:endParaRPr>
          </a:p>
        </p:txBody>
      </p:sp>
      <p:sp>
        <p:nvSpPr>
          <p:cNvPr id="78" name="Rectangle 77">
            <a:extLst>
              <a:ext uri="{FF2B5EF4-FFF2-40B4-BE49-F238E27FC236}">
                <a16:creationId xmlns:a16="http://schemas.microsoft.com/office/drawing/2014/main" id="{6580A122-4B00-43F8-8B9C-130604E00FEA}"/>
              </a:ext>
            </a:extLst>
          </p:cNvPr>
          <p:cNvSpPr/>
          <p:nvPr/>
        </p:nvSpPr>
        <p:spPr>
          <a:xfrm>
            <a:off x="164556" y="8113773"/>
            <a:ext cx="756938" cy="369332"/>
          </a:xfrm>
          <a:prstGeom prst="rect">
            <a:avLst/>
          </a:prstGeom>
        </p:spPr>
        <p:txBody>
          <a:bodyPr wrap="none">
            <a:spAutoFit/>
          </a:bodyPr>
          <a:lstStyle/>
          <a:p>
            <a:r>
              <a:rPr lang="en-US" sz="600" dirty="0">
                <a:solidFill>
                  <a:schemeClr val="tx1">
                    <a:lumMod val="65000"/>
                    <a:lumOff val="35000"/>
                  </a:schemeClr>
                </a:solidFill>
                <a:latin typeface="Abadi" panose="020B0604020104020204" pitchFamily="34" charset="0"/>
              </a:rPr>
              <a:t>62% Approaches</a:t>
            </a:r>
          </a:p>
          <a:p>
            <a:r>
              <a:rPr lang="en-US" sz="600" dirty="0">
                <a:solidFill>
                  <a:schemeClr val="tx1">
                    <a:lumMod val="65000"/>
                    <a:lumOff val="35000"/>
                  </a:schemeClr>
                </a:solidFill>
                <a:latin typeface="Abadi" panose="020B0604020104020204" pitchFamily="34" charset="0"/>
              </a:rPr>
              <a:t>44% Meets</a:t>
            </a:r>
          </a:p>
          <a:p>
            <a:r>
              <a:rPr lang="en-US" sz="600" dirty="0">
                <a:solidFill>
                  <a:schemeClr val="tx1">
                    <a:lumMod val="65000"/>
                    <a:lumOff val="35000"/>
                  </a:schemeClr>
                </a:solidFill>
                <a:latin typeface="Abadi" panose="020B0604020104020204" pitchFamily="34" charset="0"/>
              </a:rPr>
              <a:t>24% Masters</a:t>
            </a:r>
          </a:p>
        </p:txBody>
      </p:sp>
      <p:sp>
        <p:nvSpPr>
          <p:cNvPr id="79" name="Rectangle 78">
            <a:extLst>
              <a:ext uri="{FF2B5EF4-FFF2-40B4-BE49-F238E27FC236}">
                <a16:creationId xmlns:a16="http://schemas.microsoft.com/office/drawing/2014/main" id="{246781D9-BB20-4B42-ACD6-E04B2269AEC3}"/>
              </a:ext>
            </a:extLst>
          </p:cNvPr>
          <p:cNvSpPr/>
          <p:nvPr/>
        </p:nvSpPr>
        <p:spPr>
          <a:xfrm>
            <a:off x="701487" y="8494517"/>
            <a:ext cx="756938" cy="369332"/>
          </a:xfrm>
          <a:prstGeom prst="rect">
            <a:avLst/>
          </a:prstGeom>
        </p:spPr>
        <p:txBody>
          <a:bodyPr wrap="none">
            <a:spAutoFit/>
          </a:bodyPr>
          <a:lstStyle/>
          <a:p>
            <a:pPr algn="r"/>
            <a:r>
              <a:rPr lang="en-US" sz="600" dirty="0">
                <a:solidFill>
                  <a:schemeClr val="tx1">
                    <a:lumMod val="65000"/>
                    <a:lumOff val="35000"/>
                  </a:schemeClr>
                </a:solidFill>
                <a:latin typeface="Abadi" panose="020B0604020104020204" pitchFamily="34" charset="0"/>
              </a:rPr>
              <a:t>48% Approaches</a:t>
            </a:r>
          </a:p>
          <a:p>
            <a:pPr algn="r"/>
            <a:r>
              <a:rPr lang="en-US" sz="600" dirty="0">
                <a:solidFill>
                  <a:schemeClr val="tx1">
                    <a:lumMod val="65000"/>
                    <a:lumOff val="35000"/>
                  </a:schemeClr>
                </a:solidFill>
                <a:latin typeface="Abadi" panose="020B0604020104020204" pitchFamily="34" charset="0"/>
              </a:rPr>
              <a:t>29% Meets</a:t>
            </a:r>
          </a:p>
          <a:p>
            <a:pPr algn="r"/>
            <a:r>
              <a:rPr lang="en-US" sz="600" dirty="0">
                <a:solidFill>
                  <a:schemeClr val="tx1">
                    <a:lumMod val="65000"/>
                    <a:lumOff val="35000"/>
                  </a:schemeClr>
                </a:solidFill>
                <a:latin typeface="Abadi" panose="020B0604020104020204" pitchFamily="34" charset="0"/>
              </a:rPr>
              <a:t>22% Masters</a:t>
            </a:r>
          </a:p>
        </p:txBody>
      </p:sp>
    </p:spTree>
    <p:extLst>
      <p:ext uri="{BB962C8B-B14F-4D97-AF65-F5344CB8AC3E}">
        <p14:creationId xmlns:p14="http://schemas.microsoft.com/office/powerpoint/2010/main" val="298473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8897718-19A4-4E88-A3FD-59C9D4094078}"/>
              </a:ext>
            </a:extLst>
          </p:cNvPr>
          <p:cNvSpPr/>
          <p:nvPr/>
        </p:nvSpPr>
        <p:spPr>
          <a:xfrm>
            <a:off x="4171953" y="758654"/>
            <a:ext cx="2851141" cy="170905"/>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close up of a sign&#10;&#10;Description automatically generated">
            <a:extLst>
              <a:ext uri="{FF2B5EF4-FFF2-40B4-BE49-F238E27FC236}">
                <a16:creationId xmlns:a16="http://schemas.microsoft.com/office/drawing/2014/main" id="{1914CCF1-A3DC-4BB2-9034-58E108838E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687" y="169049"/>
            <a:ext cx="850787" cy="781050"/>
          </a:xfrm>
          <a:prstGeom prst="rect">
            <a:avLst/>
          </a:prstGeom>
        </p:spPr>
      </p:pic>
      <p:cxnSp>
        <p:nvCxnSpPr>
          <p:cNvPr id="6" name="Straight Connector 5">
            <a:extLst>
              <a:ext uri="{FF2B5EF4-FFF2-40B4-BE49-F238E27FC236}">
                <a16:creationId xmlns:a16="http://schemas.microsoft.com/office/drawing/2014/main" id="{78C7F29A-CCAE-4493-BE5C-3169C7489E40}"/>
              </a:ext>
            </a:extLst>
          </p:cNvPr>
          <p:cNvCxnSpPr>
            <a:cxnSpLocks/>
          </p:cNvCxnSpPr>
          <p:nvPr/>
        </p:nvCxnSpPr>
        <p:spPr>
          <a:xfrm>
            <a:off x="1295400" y="177800"/>
            <a:ext cx="0" cy="73906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1A971D2-78B9-4F70-B6D8-79D2A0B6155D}"/>
              </a:ext>
            </a:extLst>
          </p:cNvPr>
          <p:cNvSpPr txBox="1"/>
          <p:nvPr/>
        </p:nvSpPr>
        <p:spPr>
          <a:xfrm>
            <a:off x="1365262" y="204748"/>
            <a:ext cx="4337047" cy="400110"/>
          </a:xfrm>
          <a:prstGeom prst="rect">
            <a:avLst/>
          </a:prstGeom>
          <a:noFill/>
        </p:spPr>
        <p:txBody>
          <a:bodyPr wrap="square" rtlCol="0">
            <a:spAutoFit/>
          </a:bodyPr>
          <a:lstStyle/>
          <a:p>
            <a:r>
              <a:rPr lang="en-US" sz="2000" dirty="0">
                <a:latin typeface="Abadi" panose="020B0604020104020204" pitchFamily="34" charset="0"/>
              </a:rPr>
              <a:t>Rollin Lee Isaacs Elementary School</a:t>
            </a:r>
          </a:p>
        </p:txBody>
      </p:sp>
      <p:sp>
        <p:nvSpPr>
          <p:cNvPr id="8" name="TextBox 7">
            <a:extLst>
              <a:ext uri="{FF2B5EF4-FFF2-40B4-BE49-F238E27FC236}">
                <a16:creationId xmlns:a16="http://schemas.microsoft.com/office/drawing/2014/main" id="{77F309DF-BF38-4452-8821-78E3544AFDF5}"/>
              </a:ext>
            </a:extLst>
          </p:cNvPr>
          <p:cNvSpPr txBox="1"/>
          <p:nvPr/>
        </p:nvSpPr>
        <p:spPr>
          <a:xfrm>
            <a:off x="1365262" y="468241"/>
            <a:ext cx="4127476" cy="338554"/>
          </a:xfrm>
          <a:prstGeom prst="rect">
            <a:avLst/>
          </a:prstGeom>
          <a:noFill/>
        </p:spPr>
        <p:txBody>
          <a:bodyPr wrap="square" rtlCol="0">
            <a:spAutoFit/>
          </a:bodyPr>
          <a:lstStyle/>
          <a:p>
            <a:r>
              <a:rPr lang="en-US" sz="1600" dirty="0">
                <a:solidFill>
                  <a:schemeClr val="accent4">
                    <a:lumMod val="75000"/>
                  </a:schemeClr>
                </a:solidFill>
                <a:latin typeface="Abadi Extra Light" panose="020B0204020104020204" pitchFamily="34" charset="0"/>
              </a:rPr>
              <a:t>2020 – 2021 Targeted Improvement Plan</a:t>
            </a:r>
          </a:p>
        </p:txBody>
      </p:sp>
      <p:sp>
        <p:nvSpPr>
          <p:cNvPr id="9" name="Rectangle 8">
            <a:extLst>
              <a:ext uri="{FF2B5EF4-FFF2-40B4-BE49-F238E27FC236}">
                <a16:creationId xmlns:a16="http://schemas.microsoft.com/office/drawing/2014/main" id="{B4228896-33BE-4F2E-904B-73A1CCA0DAE0}"/>
              </a:ext>
            </a:extLst>
          </p:cNvPr>
          <p:cNvSpPr/>
          <p:nvPr/>
        </p:nvSpPr>
        <p:spPr>
          <a:xfrm>
            <a:off x="4217155" y="727624"/>
            <a:ext cx="1859805" cy="246221"/>
          </a:xfrm>
          <a:prstGeom prst="rect">
            <a:avLst/>
          </a:prstGeom>
        </p:spPr>
        <p:txBody>
          <a:bodyPr wrap="none">
            <a:spAutoFit/>
          </a:bodyPr>
          <a:lstStyle/>
          <a:p>
            <a:r>
              <a:rPr lang="en-US" sz="1000" dirty="0">
                <a:solidFill>
                  <a:schemeClr val="bg1"/>
                </a:solidFill>
                <a:latin typeface="Abadi Extra Light" panose="020B0204020104020204" pitchFamily="34" charset="0"/>
              </a:rPr>
              <a:t>LaJuana Armstrong-Jean, Principal</a:t>
            </a:r>
          </a:p>
        </p:txBody>
      </p:sp>
      <p:sp>
        <p:nvSpPr>
          <p:cNvPr id="10" name="TextBox 9">
            <a:extLst>
              <a:ext uri="{FF2B5EF4-FFF2-40B4-BE49-F238E27FC236}">
                <a16:creationId xmlns:a16="http://schemas.microsoft.com/office/drawing/2014/main" id="{643A850E-AF0F-402F-B855-A94973B9C73D}"/>
              </a:ext>
            </a:extLst>
          </p:cNvPr>
          <p:cNvSpPr txBox="1"/>
          <p:nvPr/>
        </p:nvSpPr>
        <p:spPr>
          <a:xfrm>
            <a:off x="215901" y="1146227"/>
            <a:ext cx="6426197" cy="590550"/>
          </a:xfrm>
          <a:prstGeom prst="rect">
            <a:avLst/>
          </a:prstGeom>
          <a:noFill/>
          <a:ln>
            <a:solidFill>
              <a:schemeClr val="accent4">
                <a:lumMod val="75000"/>
              </a:schemeClr>
            </a:solidFill>
            <a:prstDash val="sysDot"/>
          </a:ln>
        </p:spPr>
        <p:txBody>
          <a:bodyPr wrap="square" rtlCol="0">
            <a:spAutoFit/>
          </a:bodyPr>
          <a:lstStyle/>
          <a:p>
            <a:endParaRPr lang="en-US" dirty="0"/>
          </a:p>
        </p:txBody>
      </p:sp>
      <p:sp>
        <p:nvSpPr>
          <p:cNvPr id="11" name="Rectangle 10">
            <a:extLst>
              <a:ext uri="{FF2B5EF4-FFF2-40B4-BE49-F238E27FC236}">
                <a16:creationId xmlns:a16="http://schemas.microsoft.com/office/drawing/2014/main" id="{BFB845DE-1013-41BE-B136-AE47B8DBEDF3}"/>
              </a:ext>
            </a:extLst>
          </p:cNvPr>
          <p:cNvSpPr/>
          <p:nvPr/>
        </p:nvSpPr>
        <p:spPr>
          <a:xfrm>
            <a:off x="284995" y="1327303"/>
            <a:ext cx="6604755" cy="230832"/>
          </a:xfrm>
          <a:prstGeom prst="rect">
            <a:avLst/>
          </a:prstGeom>
        </p:spPr>
        <p:txBody>
          <a:bodyPr wrap="square">
            <a:spAutoFit/>
          </a:bodyPr>
          <a:lstStyle/>
          <a:p>
            <a:r>
              <a:rPr lang="en-US" sz="900" dirty="0">
                <a:latin typeface="Abadi Extra Light" panose="020B0204020104020204" pitchFamily="34" charset="0"/>
              </a:rPr>
              <a:t>ESSENTIAL ACTION 3.1 Compelling and aligned vision, mission, goals, and values focused on a safe environment and high expectations.</a:t>
            </a:r>
          </a:p>
        </p:txBody>
      </p:sp>
      <p:sp>
        <p:nvSpPr>
          <p:cNvPr id="12" name="Rectangle 11">
            <a:extLst>
              <a:ext uri="{FF2B5EF4-FFF2-40B4-BE49-F238E27FC236}">
                <a16:creationId xmlns:a16="http://schemas.microsoft.com/office/drawing/2014/main" id="{78BEA3AA-64E7-44B6-B603-2EDA07B70969}"/>
              </a:ext>
            </a:extLst>
          </p:cNvPr>
          <p:cNvSpPr/>
          <p:nvPr/>
        </p:nvSpPr>
        <p:spPr>
          <a:xfrm>
            <a:off x="284995" y="1455430"/>
            <a:ext cx="5521213" cy="230832"/>
          </a:xfrm>
          <a:prstGeom prst="rect">
            <a:avLst/>
          </a:prstGeom>
        </p:spPr>
        <p:txBody>
          <a:bodyPr wrap="square">
            <a:spAutoFit/>
          </a:bodyPr>
          <a:lstStyle/>
          <a:p>
            <a:r>
              <a:rPr lang="en-US" sz="900" dirty="0">
                <a:latin typeface="Abadi Extra Light" panose="020B0204020104020204" pitchFamily="34" charset="0"/>
              </a:rPr>
              <a:t>ESSENTIAL ACTION 5.1 Objective-driven daily lesson plans with formative assessments.</a:t>
            </a:r>
          </a:p>
        </p:txBody>
      </p:sp>
      <p:sp>
        <p:nvSpPr>
          <p:cNvPr id="13" name="Rectangle 12">
            <a:extLst>
              <a:ext uri="{FF2B5EF4-FFF2-40B4-BE49-F238E27FC236}">
                <a16:creationId xmlns:a16="http://schemas.microsoft.com/office/drawing/2014/main" id="{BA3CD015-104D-4C80-A4CF-85393423558A}"/>
              </a:ext>
            </a:extLst>
          </p:cNvPr>
          <p:cNvSpPr/>
          <p:nvPr/>
        </p:nvSpPr>
        <p:spPr>
          <a:xfrm>
            <a:off x="267323" y="1162477"/>
            <a:ext cx="1422184" cy="253916"/>
          </a:xfrm>
          <a:prstGeom prst="rect">
            <a:avLst/>
          </a:prstGeom>
        </p:spPr>
        <p:txBody>
          <a:bodyPr wrap="none">
            <a:spAutoFit/>
          </a:bodyPr>
          <a:lstStyle/>
          <a:p>
            <a:pPr algn="ctr"/>
            <a:r>
              <a:rPr lang="en-US" sz="1050" b="1" dirty="0">
                <a:solidFill>
                  <a:schemeClr val="accent4">
                    <a:lumMod val="75000"/>
                  </a:schemeClr>
                </a:solidFill>
                <a:latin typeface="Avenir Next LT Pro" panose="020B0504020202020204" pitchFamily="34" charset="0"/>
              </a:rPr>
              <a:t>SELF-ASSESSMENT</a:t>
            </a:r>
          </a:p>
        </p:txBody>
      </p:sp>
      <p:sp>
        <p:nvSpPr>
          <p:cNvPr id="15" name="Rectangle 14">
            <a:extLst>
              <a:ext uri="{FF2B5EF4-FFF2-40B4-BE49-F238E27FC236}">
                <a16:creationId xmlns:a16="http://schemas.microsoft.com/office/drawing/2014/main" id="{59C01937-44D1-4454-A9E0-F7EBB6AA1268}"/>
              </a:ext>
            </a:extLst>
          </p:cNvPr>
          <p:cNvSpPr/>
          <p:nvPr/>
        </p:nvSpPr>
        <p:spPr>
          <a:xfrm>
            <a:off x="3428999" y="1828225"/>
            <a:ext cx="1327928" cy="307777"/>
          </a:xfrm>
          <a:prstGeom prst="rect">
            <a:avLst/>
          </a:prstGeom>
        </p:spPr>
        <p:txBody>
          <a:bodyPr wrap="none">
            <a:spAutoFit/>
          </a:bodyPr>
          <a:lstStyle/>
          <a:p>
            <a:pPr algn="ctr"/>
            <a:r>
              <a:rPr lang="en-US" sz="1400" b="1" dirty="0">
                <a:solidFill>
                  <a:schemeClr val="bg1">
                    <a:lumMod val="50000"/>
                  </a:schemeClr>
                </a:solidFill>
                <a:latin typeface="Avenir Next LT Pro" panose="020B0504020202020204" pitchFamily="34" charset="0"/>
              </a:rPr>
              <a:t>MILESTONES</a:t>
            </a:r>
          </a:p>
        </p:txBody>
      </p:sp>
      <p:graphicFrame>
        <p:nvGraphicFramePr>
          <p:cNvPr id="17" name="Table 20">
            <a:extLst>
              <a:ext uri="{FF2B5EF4-FFF2-40B4-BE49-F238E27FC236}">
                <a16:creationId xmlns:a16="http://schemas.microsoft.com/office/drawing/2014/main" id="{94FA6A08-487E-4FF2-9A9A-92D22B0B5FDE}"/>
              </a:ext>
            </a:extLst>
          </p:cNvPr>
          <p:cNvGraphicFramePr>
            <a:graphicFrameLocks noGrp="1"/>
          </p:cNvGraphicFramePr>
          <p:nvPr>
            <p:extLst>
              <p:ext uri="{D42A27DB-BD31-4B8C-83A1-F6EECF244321}">
                <p14:modId xmlns:p14="http://schemas.microsoft.com/office/powerpoint/2010/main" val="1158868657"/>
              </p:ext>
            </p:extLst>
          </p:nvPr>
        </p:nvGraphicFramePr>
        <p:xfrm>
          <a:off x="357900" y="2130637"/>
          <a:ext cx="6284198" cy="6773224"/>
        </p:xfrm>
        <a:graphic>
          <a:graphicData uri="http://schemas.openxmlformats.org/drawingml/2006/table">
            <a:tbl>
              <a:tblPr firstRow="1" bandRow="1">
                <a:tableStyleId>{E929F9F4-4A8F-4326-A1B4-22849713DDAB}</a:tableStyleId>
              </a:tblPr>
              <a:tblGrid>
                <a:gridCol w="3819464">
                  <a:extLst>
                    <a:ext uri="{9D8B030D-6E8A-4147-A177-3AD203B41FA5}">
                      <a16:colId xmlns:a16="http://schemas.microsoft.com/office/drawing/2014/main" val="605767183"/>
                    </a:ext>
                  </a:extLst>
                </a:gridCol>
                <a:gridCol w="2464734">
                  <a:extLst>
                    <a:ext uri="{9D8B030D-6E8A-4147-A177-3AD203B41FA5}">
                      <a16:colId xmlns:a16="http://schemas.microsoft.com/office/drawing/2014/main" val="533618481"/>
                    </a:ext>
                  </a:extLst>
                </a:gridCol>
              </a:tblGrid>
              <a:tr h="133789">
                <a:tc>
                  <a:txBody>
                    <a:bodyPr/>
                    <a:lstStyle/>
                    <a:p>
                      <a:pPr algn="ctr"/>
                      <a:r>
                        <a:rPr lang="en-US" sz="1200" b="0" dirty="0">
                          <a:latin typeface="Abadi" panose="020B0604020104020204" pitchFamily="34" charset="0"/>
                        </a:rPr>
                        <a:t>ACTION STEP</a:t>
                      </a:r>
                    </a:p>
                  </a:txBody>
                  <a:tcPr/>
                </a:tc>
                <a:tc>
                  <a:txBody>
                    <a:bodyPr/>
                    <a:lstStyle/>
                    <a:p>
                      <a:pPr algn="ctr"/>
                      <a:r>
                        <a:rPr lang="en-US" sz="1200" b="0" dirty="0">
                          <a:latin typeface="Abadi" panose="020B0604020104020204" pitchFamily="34" charset="0"/>
                        </a:rPr>
                        <a:t>PRIORITIZED FOCUS AREA</a:t>
                      </a:r>
                      <a:r>
                        <a:rPr lang="en-US" sz="1200" dirty="0">
                          <a:latin typeface="Abadi" panose="020B0604020104020204" pitchFamily="34" charset="0"/>
                        </a:rPr>
                        <a:t>	</a:t>
                      </a:r>
                    </a:p>
                  </a:txBody>
                  <a:tcPr/>
                </a:tc>
                <a:extLst>
                  <a:ext uri="{0D108BD9-81ED-4DB2-BD59-A6C34878D82A}">
                    <a16:rowId xmlns:a16="http://schemas.microsoft.com/office/drawing/2014/main" val="2232561496"/>
                  </a:ext>
                </a:extLst>
              </a:tr>
              <a:tr h="516067">
                <a:tc>
                  <a:txBody>
                    <a:bodyPr/>
                    <a:lstStyle/>
                    <a:p>
                      <a:pPr marL="0" marR="0" lvl="0" indent="0" algn="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u="none" strike="noStrike" dirty="0">
                          <a:solidFill>
                            <a:schemeClr val="tx1">
                              <a:lumMod val="75000"/>
                              <a:lumOff val="25000"/>
                            </a:schemeClr>
                          </a:solidFill>
                          <a:effectLst/>
                          <a:latin typeface="Daytona Pro Condensed" panose="020B0604020202020204" pitchFamily="34" charset="0"/>
                        </a:rPr>
                        <a:t>Teachers participate in SEL trainings aligning campus core </a:t>
                      </a:r>
                    </a:p>
                    <a:p>
                      <a:pPr marL="0" marR="0" lvl="0" indent="0" algn="r" defTabSz="51435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u="none" strike="noStrike" dirty="0">
                          <a:solidFill>
                            <a:schemeClr val="tx1">
                              <a:lumMod val="75000"/>
                              <a:lumOff val="25000"/>
                            </a:schemeClr>
                          </a:solidFill>
                          <a:effectLst/>
                          <a:latin typeface="Daytona Pro Condensed" panose="020B0604020202020204" pitchFamily="34" charset="0"/>
                        </a:rPr>
                        <a:t>values with instructional expectations. </a:t>
                      </a:r>
                      <a:r>
                        <a:rPr lang="en-US" sz="800" u="none" strike="noStrike" dirty="0">
                          <a:solidFill>
                            <a:schemeClr val="tx1">
                              <a:lumMod val="75000"/>
                              <a:lumOff val="25000"/>
                            </a:schemeClr>
                          </a:solidFill>
                          <a:effectLst/>
                          <a:latin typeface="Daytona Pro Condensed" panose="020B0604020202020204" pitchFamily="34" charset="0"/>
                        </a:rPr>
                        <a:t> </a:t>
                      </a:r>
                      <a:endParaRPr lang="en-US" sz="1000" dirty="0">
                        <a:solidFill>
                          <a:schemeClr val="tx1">
                            <a:lumMod val="75000"/>
                            <a:lumOff val="25000"/>
                          </a:schemeClr>
                        </a:solidFill>
                        <a:latin typeface="Daytona Pro Condensed" panose="020B0604020202020204" pitchFamily="34" charset="0"/>
                      </a:endParaRPr>
                    </a:p>
                  </a:txBody>
                  <a:tcPr anchor="ctr"/>
                </a:tc>
                <a:tc>
                  <a:txBody>
                    <a:bodyPr/>
                    <a:lstStyle/>
                    <a:p>
                      <a:r>
                        <a:rPr lang="en-US" sz="800" dirty="0">
                          <a:solidFill>
                            <a:schemeClr val="tx1">
                              <a:lumMod val="75000"/>
                              <a:lumOff val="25000"/>
                            </a:schemeClr>
                          </a:solidFill>
                          <a:latin typeface="Daytona Pro Condensed" panose="020B0604020202020204" pitchFamily="34" charset="0"/>
                        </a:rPr>
                        <a:t>ESSENTIAL ACTION  3.1 .  Compelling and aligned vision, mission, goals, and values focused on a safe environment and high expectations</a:t>
                      </a:r>
                    </a:p>
                  </a:txBody>
                  <a:tcPr anchor="ctr"/>
                </a:tc>
                <a:extLst>
                  <a:ext uri="{0D108BD9-81ED-4DB2-BD59-A6C34878D82A}">
                    <a16:rowId xmlns:a16="http://schemas.microsoft.com/office/drawing/2014/main" val="3949875096"/>
                  </a:ext>
                </a:extLst>
              </a:tr>
              <a:tr h="436009">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effectLst/>
                          <a:latin typeface="Daytona Pro Condensed" panose="020B0604020202020204" pitchFamily="34" charset="0"/>
                        </a:rPr>
                        <a:t>PK - 5 teachers implement Sanford Harmony restorative circles and incorporate core values across instructional content by way of the schoolwide writing plan.</a:t>
                      </a:r>
                      <a:endParaRPr lang="en-US" sz="900" b="0" i="0" u="none" strike="noStrike" dirty="0">
                        <a:solidFill>
                          <a:srgbClr val="000000"/>
                        </a:solidFill>
                        <a:effectLst/>
                        <a:latin typeface="Daytona Pro Condensed" panose="020B0604020202020204" pitchFamily="34" charset="0"/>
                      </a:endParaRPr>
                    </a:p>
                  </a:txBody>
                  <a:tcPr anchor="ctr">
                    <a:solidFill>
                      <a:schemeClr val="bg2">
                        <a:lumMod val="25000"/>
                      </a:schemeClr>
                    </a:solidFill>
                  </a:tcPr>
                </a:tc>
                <a:tc>
                  <a:txBody>
                    <a:bodyPr/>
                    <a:lstStyle/>
                    <a:p>
                      <a:r>
                        <a:rPr lang="en-US" sz="800" dirty="0">
                          <a:solidFill>
                            <a:schemeClr val="bg2"/>
                          </a:solidFill>
                          <a:latin typeface="Daytona Pro Condensed" panose="020B0604020202020204" pitchFamily="34" charset="0"/>
                        </a:rPr>
                        <a:t>ESSENTIAL ACTION  3.1 . Compelling and aligned vision, mission, goals, and values focused on a safe environment and high expectations</a:t>
                      </a:r>
                    </a:p>
                  </a:txBody>
                  <a:tcPr anchor="ctr">
                    <a:solidFill>
                      <a:schemeClr val="bg2">
                        <a:lumMod val="25000"/>
                      </a:schemeClr>
                    </a:solidFill>
                  </a:tcPr>
                </a:tc>
                <a:extLst>
                  <a:ext uri="{0D108BD9-81ED-4DB2-BD59-A6C34878D82A}">
                    <a16:rowId xmlns:a16="http://schemas.microsoft.com/office/drawing/2014/main" val="1770178950"/>
                  </a:ext>
                </a:extLst>
              </a:tr>
              <a:tr h="451407">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solidFill>
                            <a:schemeClr val="tx1">
                              <a:lumMod val="75000"/>
                              <a:lumOff val="25000"/>
                            </a:schemeClr>
                          </a:solidFill>
                          <a:effectLst/>
                          <a:latin typeface="Daytona Pro Condensed" panose="020B0604020202020204" pitchFamily="34" charset="0"/>
                        </a:rPr>
                        <a:t>Counselor and SEL specialists provide teachers with feedback and suggestions monthly and model character education activities in faculty meetings.</a:t>
                      </a:r>
                      <a:endParaRPr lang="en-US" sz="900" b="0" i="0" u="none" strike="noStrike" dirty="0">
                        <a:solidFill>
                          <a:schemeClr val="tx1">
                            <a:lumMod val="75000"/>
                            <a:lumOff val="25000"/>
                          </a:schemeClr>
                        </a:solidFill>
                        <a:effectLst/>
                        <a:latin typeface="Daytona Pro Condensed" panose="020B0604020202020204" pitchFamily="34" charset="0"/>
                      </a:endParaRPr>
                    </a:p>
                  </a:txBody>
                  <a:tcPr anchor="ct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tx1">
                              <a:lumMod val="75000"/>
                              <a:lumOff val="25000"/>
                            </a:schemeClr>
                          </a:solidFill>
                          <a:latin typeface="Daytona Pro Condensed" panose="020B0604020202020204" pitchFamily="34" charset="0"/>
                        </a:rPr>
                        <a:t>ESSENTIAL ACTION  3.1 .  Compelling and aligned vision, mission, goals, and values focused on a safe environment and high expectations</a:t>
                      </a:r>
                    </a:p>
                  </a:txBody>
                  <a:tcPr anchor="ctr"/>
                </a:tc>
                <a:extLst>
                  <a:ext uri="{0D108BD9-81ED-4DB2-BD59-A6C34878D82A}">
                    <a16:rowId xmlns:a16="http://schemas.microsoft.com/office/drawing/2014/main" val="2618792424"/>
                  </a:ext>
                </a:extLst>
              </a:tr>
              <a:tr h="494320">
                <a:tc>
                  <a:txBody>
                    <a:bodyPr/>
                    <a:lstStyle/>
                    <a:p>
                      <a:pPr algn="r" fontAlgn="ctr"/>
                      <a:r>
                        <a:rPr lang="en-US" sz="900" u="none" strike="noStrike" dirty="0">
                          <a:effectLst/>
                          <a:latin typeface="Daytona Pro Condensed" panose="020B0604020202020204" pitchFamily="34" charset="0"/>
                        </a:rPr>
                        <a:t>Teachers participate in professional development trainings on instructional framework and campus instructional expectations.</a:t>
                      </a:r>
                      <a:endParaRPr lang="en-US" sz="900" dirty="0">
                        <a:latin typeface="Daytona Pro Condensed" panose="020B0604020202020204" pitchFamily="34" charset="0"/>
                      </a:endParaRPr>
                    </a:p>
                  </a:txBody>
                  <a:tcPr anchor="ctr">
                    <a:solidFill>
                      <a:schemeClr val="bg2">
                        <a:lumMod val="25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bg2"/>
                          </a:solidFill>
                          <a:latin typeface="Daytona Pro Condensed" panose="020B0604020202020204" pitchFamily="34" charset="0"/>
                        </a:rPr>
                        <a:t>ESSENTIAL ACTION 5.1  .  Objective-driven daily lesson plans with formative assessments</a:t>
                      </a:r>
                    </a:p>
                  </a:txBody>
                  <a:tcPr anchor="ctr">
                    <a:solidFill>
                      <a:schemeClr val="bg2">
                        <a:lumMod val="25000"/>
                      </a:schemeClr>
                    </a:solidFill>
                  </a:tcPr>
                </a:tc>
                <a:extLst>
                  <a:ext uri="{0D108BD9-81ED-4DB2-BD59-A6C34878D82A}">
                    <a16:rowId xmlns:a16="http://schemas.microsoft.com/office/drawing/2014/main" val="826585520"/>
                  </a:ext>
                </a:extLst>
              </a:tr>
              <a:tr h="465667">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solidFill>
                            <a:schemeClr val="tx1">
                              <a:lumMod val="75000"/>
                              <a:lumOff val="25000"/>
                            </a:schemeClr>
                          </a:solidFill>
                          <a:effectLst/>
                          <a:latin typeface="Daytona Pro Condensed" panose="020B0604020202020204" pitchFamily="34" charset="0"/>
                        </a:rPr>
                        <a:t>Teachers attend learning labs and campus professional development trainings focused on backwards planning and instructional framework.</a:t>
                      </a:r>
                      <a:endParaRPr lang="en-US" sz="900" b="0" i="0" u="none" strike="noStrike" dirty="0">
                        <a:solidFill>
                          <a:schemeClr val="tx1">
                            <a:lumMod val="75000"/>
                            <a:lumOff val="25000"/>
                          </a:schemeClr>
                        </a:solidFill>
                        <a:effectLst/>
                        <a:latin typeface="Daytona Pro Condensed" panose="020B0604020202020204" pitchFamily="34" charset="0"/>
                      </a:endParaRPr>
                    </a:p>
                  </a:txBody>
                  <a:tcPr anchor="ct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tx1">
                              <a:lumMod val="75000"/>
                              <a:lumOff val="25000"/>
                            </a:schemeClr>
                          </a:solidFill>
                          <a:latin typeface="Daytona Pro Condensed" panose="020B0604020202020204" pitchFamily="34" charset="0"/>
                        </a:rPr>
                        <a:t>ESSENTIAL ACTION 5.1  .  Objective-driven daily lesson plans with formative assessments </a:t>
                      </a:r>
                    </a:p>
                  </a:txBody>
                  <a:tcPr anchor="ctr"/>
                </a:tc>
                <a:extLst>
                  <a:ext uri="{0D108BD9-81ED-4DB2-BD59-A6C34878D82A}">
                    <a16:rowId xmlns:a16="http://schemas.microsoft.com/office/drawing/2014/main" val="2487724319"/>
                  </a:ext>
                </a:extLst>
              </a:tr>
              <a:tr h="452966">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effectLst/>
                          <a:latin typeface="Daytona Pro Condensed" panose="020B0604020202020204" pitchFamily="34" charset="0"/>
                        </a:rPr>
                        <a:t>Strategic action plan and data response protocol utilized in PLCs </a:t>
                      </a:r>
                    </a:p>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effectLst/>
                          <a:latin typeface="Daytona Pro Condensed" panose="020B0604020202020204" pitchFamily="34" charset="0"/>
                        </a:rPr>
                        <a:t>in order to adjust instruction for alignment. </a:t>
                      </a:r>
                      <a:endParaRPr lang="en-US" sz="900" b="0" i="0" u="none" strike="noStrike" dirty="0">
                        <a:solidFill>
                          <a:srgbClr val="000000"/>
                        </a:solidFill>
                        <a:effectLst/>
                        <a:latin typeface="Daytona Pro Condensed" panose="020B0604020202020204" pitchFamily="34" charset="0"/>
                      </a:endParaRPr>
                    </a:p>
                  </a:txBody>
                  <a:tcPr anchor="ctr">
                    <a:solidFill>
                      <a:schemeClr val="bg2">
                        <a:lumMod val="25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bg2"/>
                          </a:solidFill>
                          <a:latin typeface="Daytona Pro Condensed" panose="020B0604020202020204" pitchFamily="34" charset="0"/>
                        </a:rPr>
                        <a:t>ESSENTIAL ACTION 5.1  .  Objective-driven daily lesson plans with formative assessments</a:t>
                      </a:r>
                      <a:endParaRPr lang="en-US" sz="900" dirty="0">
                        <a:solidFill>
                          <a:schemeClr val="bg2"/>
                        </a:solidFill>
                        <a:latin typeface="Daytona Pro Condensed" panose="020B0604020202020204" pitchFamily="34" charset="0"/>
                      </a:endParaRPr>
                    </a:p>
                  </a:txBody>
                  <a:tcPr anchor="ctr">
                    <a:solidFill>
                      <a:schemeClr val="bg2">
                        <a:lumMod val="25000"/>
                      </a:schemeClr>
                    </a:solidFill>
                  </a:tcPr>
                </a:tc>
                <a:extLst>
                  <a:ext uri="{0D108BD9-81ED-4DB2-BD59-A6C34878D82A}">
                    <a16:rowId xmlns:a16="http://schemas.microsoft.com/office/drawing/2014/main" val="3868612498"/>
                  </a:ext>
                </a:extLst>
              </a:tr>
              <a:tr h="469900">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solidFill>
                            <a:schemeClr val="tx1">
                              <a:lumMod val="75000"/>
                              <a:lumOff val="25000"/>
                            </a:schemeClr>
                          </a:solidFill>
                          <a:effectLst/>
                          <a:latin typeface="Daytona Pro Condensed" panose="020B0506030503040204" pitchFamily="34" charset="0"/>
                        </a:rPr>
                        <a:t>Counselor and SEL specialists provide teachers with feedback on implementation of Sanford Harmony activities including suggestions for cross-curricular integration.</a:t>
                      </a:r>
                    </a:p>
                  </a:txBody>
                  <a:tcPr anchor="ctr">
                    <a:solidFill>
                      <a:schemeClr val="accent4">
                        <a:lumMod val="75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tx1">
                              <a:lumMod val="75000"/>
                              <a:lumOff val="25000"/>
                            </a:schemeClr>
                          </a:solidFill>
                          <a:latin typeface="Daytona Pro Condensed" panose="020B0506030503040204" pitchFamily="34" charset="0"/>
                        </a:rPr>
                        <a:t>ESSENTIAL ACTION  3.1 .  Compelling and aligned vision, mission, goals, and values focused on a safe environment and high expectations.</a:t>
                      </a:r>
                    </a:p>
                  </a:txBody>
                  <a:tcPr anchor="ctr">
                    <a:solidFill>
                      <a:schemeClr val="accent4">
                        <a:lumMod val="75000"/>
                      </a:schemeClr>
                    </a:solidFill>
                  </a:tcPr>
                </a:tc>
                <a:extLst>
                  <a:ext uri="{0D108BD9-81ED-4DB2-BD59-A6C34878D82A}">
                    <a16:rowId xmlns:a16="http://schemas.microsoft.com/office/drawing/2014/main" val="1184549365"/>
                  </a:ext>
                </a:extLst>
              </a:tr>
              <a:tr h="382270">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effectLst/>
                          <a:latin typeface="Daytona Pro Condensed" panose="020B0506030503040204" pitchFamily="34" charset="0"/>
                        </a:rPr>
                        <a:t>Students lead SEL activities and Sanford Harmony restorative circles. </a:t>
                      </a:r>
                      <a:endParaRPr lang="en-US" sz="900" b="0" i="0" u="none" strike="noStrike" dirty="0">
                        <a:solidFill>
                          <a:srgbClr val="000000"/>
                        </a:solidFill>
                        <a:effectLst/>
                        <a:latin typeface="Daytona Pro Condensed" panose="020B0506030503040204" pitchFamily="34" charset="0"/>
                      </a:endParaRPr>
                    </a:p>
                  </a:txBody>
                  <a:tcPr anchor="ctr">
                    <a:solidFill>
                      <a:schemeClr val="bg2">
                        <a:lumMod val="25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bg2"/>
                          </a:solidFill>
                          <a:latin typeface="Daytona Pro Condensed" panose="020B0506030503040204" pitchFamily="34" charset="0"/>
                        </a:rPr>
                        <a:t>ESSENTIAL ACTION  3.1 . Compelling and aligned vision, mission, goals, and values focused on a safe environment and high expectations</a:t>
                      </a:r>
                    </a:p>
                  </a:txBody>
                  <a:tcPr anchor="ctr">
                    <a:solidFill>
                      <a:schemeClr val="bg2">
                        <a:lumMod val="25000"/>
                      </a:schemeClr>
                    </a:solidFill>
                  </a:tcPr>
                </a:tc>
                <a:extLst>
                  <a:ext uri="{0D108BD9-81ED-4DB2-BD59-A6C34878D82A}">
                    <a16:rowId xmlns:a16="http://schemas.microsoft.com/office/drawing/2014/main" val="2622252272"/>
                  </a:ext>
                </a:extLst>
              </a:tr>
              <a:tr h="506730">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solidFill>
                            <a:schemeClr val="tx1">
                              <a:lumMod val="75000"/>
                              <a:lumOff val="25000"/>
                            </a:schemeClr>
                          </a:solidFill>
                          <a:effectLst/>
                          <a:latin typeface="Daytona Pro Condensed" panose="020B0506030503040204" pitchFamily="34" charset="0"/>
                        </a:rPr>
                        <a:t>Teachers attend North Area Intensive Instruction Cohort PD sessions biweekly focusing on backwards planning, unpacking standards and assessment alignment.</a:t>
                      </a:r>
                    </a:p>
                  </a:txBody>
                  <a:tcPr anchor="ctr">
                    <a:solidFill>
                      <a:schemeClr val="accent4">
                        <a:lumMod val="75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tx1">
                              <a:lumMod val="75000"/>
                              <a:lumOff val="25000"/>
                            </a:schemeClr>
                          </a:solidFill>
                          <a:latin typeface="Daytona Pro Condensed" panose="020B0506030503040204" pitchFamily="34" charset="0"/>
                        </a:rPr>
                        <a:t>ESSENTIAL ACTION 5.1  .  Objective-driven daily lesson plans with formative assessments</a:t>
                      </a:r>
                    </a:p>
                  </a:txBody>
                  <a:tcPr anchor="ctr">
                    <a:solidFill>
                      <a:schemeClr val="accent4">
                        <a:lumMod val="75000"/>
                      </a:schemeClr>
                    </a:solidFill>
                  </a:tcPr>
                </a:tc>
                <a:extLst>
                  <a:ext uri="{0D108BD9-81ED-4DB2-BD59-A6C34878D82A}">
                    <a16:rowId xmlns:a16="http://schemas.microsoft.com/office/drawing/2014/main" val="2088085220"/>
                  </a:ext>
                </a:extLst>
              </a:tr>
              <a:tr h="548217">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effectLst/>
                          <a:latin typeface="Daytona Pro Condensed" panose="020B0506030503040204" pitchFamily="34" charset="0"/>
                        </a:rPr>
                        <a:t>Parents participate in SEL activities and apply Sanford Harmony </a:t>
                      </a:r>
                    </a:p>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effectLst/>
                          <a:latin typeface="Daytona Pro Condensed" panose="020B0506030503040204" pitchFamily="34" charset="0"/>
                        </a:rPr>
                        <a:t>techniques in order to establish high academic expectations at home.</a:t>
                      </a:r>
                    </a:p>
                  </a:txBody>
                  <a:tcPr anchor="ctr">
                    <a:solidFill>
                      <a:schemeClr val="bg2">
                        <a:lumMod val="25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bg2"/>
                          </a:solidFill>
                          <a:latin typeface="Daytona Pro Condensed" panose="020B0506030503040204" pitchFamily="34" charset="0"/>
                        </a:rPr>
                        <a:t>ESSENTIAL ACTION  3.1 . Compelling and aligned vision, mission, goals, and values focused on a safe environment and high expectations</a:t>
                      </a:r>
                    </a:p>
                  </a:txBody>
                  <a:tcPr anchor="ctr">
                    <a:solidFill>
                      <a:schemeClr val="bg2">
                        <a:lumMod val="25000"/>
                      </a:schemeClr>
                    </a:solidFill>
                  </a:tcPr>
                </a:tc>
                <a:extLst>
                  <a:ext uri="{0D108BD9-81ED-4DB2-BD59-A6C34878D82A}">
                    <a16:rowId xmlns:a16="http://schemas.microsoft.com/office/drawing/2014/main" val="3027437039"/>
                  </a:ext>
                </a:extLst>
              </a:tr>
              <a:tr h="433917">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solidFill>
                            <a:schemeClr val="tx1">
                              <a:lumMod val="75000"/>
                              <a:lumOff val="25000"/>
                            </a:schemeClr>
                          </a:solidFill>
                          <a:effectLst/>
                          <a:latin typeface="Daytona Pro Condensed" panose="020B0506030503040204" pitchFamily="34" charset="0"/>
                        </a:rPr>
                        <a:t>All stakeholders participate in campus climate surveys</a:t>
                      </a:r>
                    </a:p>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solidFill>
                            <a:schemeClr val="tx1">
                              <a:lumMod val="75000"/>
                              <a:lumOff val="25000"/>
                            </a:schemeClr>
                          </a:solidFill>
                          <a:effectLst/>
                          <a:latin typeface="Daytona Pro Condensed" panose="020B0506030503040204" pitchFamily="34" charset="0"/>
                        </a:rPr>
                        <a:t> to provide feedback on program effectiveness. </a:t>
                      </a:r>
                    </a:p>
                  </a:txBody>
                  <a:tcPr anchor="ctr">
                    <a:solidFill>
                      <a:schemeClr val="accent4">
                        <a:lumMod val="75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tx1">
                              <a:lumMod val="75000"/>
                              <a:lumOff val="25000"/>
                            </a:schemeClr>
                          </a:solidFill>
                          <a:latin typeface="Daytona Pro Condensed" panose="020B0506030503040204" pitchFamily="34" charset="0"/>
                        </a:rPr>
                        <a:t>ESSENTIAL ACTION  3.1 .  Compelling and aligned vision, mission, goals, and values focused on a safe environment and high expectations</a:t>
                      </a:r>
                    </a:p>
                  </a:txBody>
                  <a:tcPr anchor="ctr">
                    <a:solidFill>
                      <a:schemeClr val="accent4">
                        <a:lumMod val="75000"/>
                      </a:schemeClr>
                    </a:solidFill>
                  </a:tcPr>
                </a:tc>
                <a:extLst>
                  <a:ext uri="{0D108BD9-81ED-4DB2-BD59-A6C34878D82A}">
                    <a16:rowId xmlns:a16="http://schemas.microsoft.com/office/drawing/2014/main" val="1077614386"/>
                  </a:ext>
                </a:extLst>
              </a:tr>
              <a:tr h="725170">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effectLst/>
                          <a:latin typeface="Daytona Pro Condensed" panose="020B0506030503040204" pitchFamily="34" charset="0"/>
                        </a:rPr>
                        <a:t>Intentional planning sessions focus specifically on increasing student performance at the Meets and Masters levels through TEKS-aligned, data-driven instruction.</a:t>
                      </a:r>
                    </a:p>
                  </a:txBody>
                  <a:tcPr anchor="ctr">
                    <a:solidFill>
                      <a:schemeClr val="bg2">
                        <a:lumMod val="25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800" dirty="0">
                          <a:solidFill>
                            <a:schemeClr val="bg2"/>
                          </a:solidFill>
                          <a:latin typeface="Daytona Pro Condensed" panose="020B0506030503040204" pitchFamily="34" charset="0"/>
                        </a:rPr>
                        <a:t>ESSENTIAL ACTION 5.1  .  Objective-driven daily lesson plans with formative assessments</a:t>
                      </a:r>
                      <a:endParaRPr lang="en-US" sz="900" dirty="0">
                        <a:solidFill>
                          <a:schemeClr val="bg2"/>
                        </a:solidFill>
                        <a:latin typeface="Daytona Pro Condensed" panose="020B0506030503040204" pitchFamily="34" charset="0"/>
                      </a:endParaRPr>
                    </a:p>
                    <a:p>
                      <a:pPr marL="0" marR="0" lvl="0" indent="0" algn="l" defTabSz="514350" rtl="0" eaLnBrk="1" fontAlgn="auto" latinLnBrk="0" hangingPunct="1">
                        <a:lnSpc>
                          <a:spcPct val="100000"/>
                        </a:lnSpc>
                        <a:spcBef>
                          <a:spcPts val="0"/>
                        </a:spcBef>
                        <a:spcAft>
                          <a:spcPts val="0"/>
                        </a:spcAft>
                        <a:buClrTx/>
                        <a:buSzTx/>
                        <a:buFontTx/>
                        <a:buNone/>
                        <a:tabLst/>
                        <a:defRPr/>
                      </a:pPr>
                      <a:endParaRPr lang="en-US" sz="900" b="0" i="0" u="none" strike="noStrike" dirty="0">
                        <a:solidFill>
                          <a:schemeClr val="bg2">
                            <a:lumMod val="25000"/>
                          </a:schemeClr>
                        </a:solidFill>
                        <a:effectLst/>
                        <a:latin typeface="Daytona Pro Condensed" panose="020B0506030503040204" pitchFamily="34" charset="0"/>
                      </a:endParaRPr>
                    </a:p>
                  </a:txBody>
                  <a:tcPr anchor="ctr">
                    <a:solidFill>
                      <a:schemeClr val="bg2">
                        <a:lumMod val="25000"/>
                      </a:schemeClr>
                    </a:solidFill>
                  </a:tcPr>
                </a:tc>
                <a:extLst>
                  <a:ext uri="{0D108BD9-81ED-4DB2-BD59-A6C34878D82A}">
                    <a16:rowId xmlns:a16="http://schemas.microsoft.com/office/drawing/2014/main" val="1617783760"/>
                  </a:ext>
                </a:extLst>
              </a:tr>
              <a:tr h="491067">
                <a:tc>
                  <a:txBody>
                    <a:bodyPr/>
                    <a:lstStyle/>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solidFill>
                            <a:schemeClr val="tx1">
                              <a:lumMod val="75000"/>
                              <a:lumOff val="25000"/>
                            </a:schemeClr>
                          </a:solidFill>
                          <a:effectLst/>
                          <a:latin typeface="Daytona Pro Condensed" panose="020B0506030503040204" pitchFamily="34" charset="0"/>
                        </a:rPr>
                        <a:t>Teacher leaders, by way of a side-by-side coaching model, facilitate</a:t>
                      </a:r>
                    </a:p>
                    <a:p>
                      <a:pPr marL="0" marR="0" lvl="0" indent="0" algn="r" defTabSz="514350" rtl="0" eaLnBrk="1" fontAlgn="ctr" latinLnBrk="0" hangingPunct="1">
                        <a:lnSpc>
                          <a:spcPct val="100000"/>
                        </a:lnSpc>
                        <a:spcBef>
                          <a:spcPts val="0"/>
                        </a:spcBef>
                        <a:spcAft>
                          <a:spcPts val="0"/>
                        </a:spcAft>
                        <a:buClrTx/>
                        <a:buSzTx/>
                        <a:buFontTx/>
                        <a:buNone/>
                        <a:tabLst/>
                        <a:defRPr/>
                      </a:pPr>
                      <a:r>
                        <a:rPr lang="en-US" sz="900" u="none" strike="noStrike" dirty="0">
                          <a:solidFill>
                            <a:schemeClr val="tx1">
                              <a:lumMod val="75000"/>
                              <a:lumOff val="25000"/>
                            </a:schemeClr>
                          </a:solidFill>
                          <a:effectLst/>
                          <a:latin typeface="Daytona Pro Condensed" panose="020B0506030503040204" pitchFamily="34" charset="0"/>
                        </a:rPr>
                        <a:t> PLCs targeting effective instructional planning practices.</a:t>
                      </a:r>
                    </a:p>
                  </a:txBody>
                  <a:tcPr anchor="ctr">
                    <a:solidFill>
                      <a:schemeClr val="accent4">
                        <a:lumMod val="75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sz="900" dirty="0">
                          <a:solidFill>
                            <a:schemeClr val="tx1">
                              <a:lumMod val="75000"/>
                              <a:lumOff val="25000"/>
                            </a:schemeClr>
                          </a:solidFill>
                          <a:latin typeface="Daytona Pro Condensed" panose="020B0506030503040204" pitchFamily="34" charset="0"/>
                        </a:rPr>
                        <a:t>ESSENTIAL ACTION 5.1  .  Objective-driven daily lesson plans with formative assessments</a:t>
                      </a:r>
                    </a:p>
                  </a:txBody>
                  <a:tcPr anchor="ctr">
                    <a:solidFill>
                      <a:schemeClr val="accent4">
                        <a:lumMod val="75000"/>
                      </a:schemeClr>
                    </a:solidFill>
                  </a:tcPr>
                </a:tc>
                <a:extLst>
                  <a:ext uri="{0D108BD9-81ED-4DB2-BD59-A6C34878D82A}">
                    <a16:rowId xmlns:a16="http://schemas.microsoft.com/office/drawing/2014/main" val="3158418243"/>
                  </a:ext>
                </a:extLst>
              </a:tr>
            </a:tbl>
          </a:graphicData>
        </a:graphic>
      </p:graphicFrame>
      <p:cxnSp>
        <p:nvCxnSpPr>
          <p:cNvPr id="18" name="Straight Connector 17">
            <a:extLst>
              <a:ext uri="{FF2B5EF4-FFF2-40B4-BE49-F238E27FC236}">
                <a16:creationId xmlns:a16="http://schemas.microsoft.com/office/drawing/2014/main" id="{7E1E3F5C-F6BB-45E8-9C1F-A01047AF6C59}"/>
              </a:ext>
            </a:extLst>
          </p:cNvPr>
          <p:cNvCxnSpPr>
            <a:cxnSpLocks/>
          </p:cNvCxnSpPr>
          <p:nvPr/>
        </p:nvCxnSpPr>
        <p:spPr>
          <a:xfrm flipH="1">
            <a:off x="3230169" y="2040467"/>
            <a:ext cx="3657600"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E400B88-CA48-4C1F-81D5-696F307D36C4}"/>
              </a:ext>
            </a:extLst>
          </p:cNvPr>
          <p:cNvCxnSpPr>
            <a:cxnSpLocks/>
          </p:cNvCxnSpPr>
          <p:nvPr/>
        </p:nvCxnSpPr>
        <p:spPr>
          <a:xfrm>
            <a:off x="4171953" y="2120477"/>
            <a:ext cx="0" cy="6707165"/>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75B8F407-178A-4C56-8313-CD29FF5FA57C}"/>
              </a:ext>
            </a:extLst>
          </p:cNvPr>
          <p:cNvSpPr/>
          <p:nvPr/>
        </p:nvSpPr>
        <p:spPr>
          <a:xfrm rot="16200000">
            <a:off x="-659829" y="3358593"/>
            <a:ext cx="1926493" cy="276999"/>
          </a:xfrm>
          <a:prstGeom prst="rect">
            <a:avLst/>
          </a:prstGeom>
        </p:spPr>
        <p:txBody>
          <a:bodyPr wrap="square">
            <a:spAutoFit/>
          </a:bodyPr>
          <a:lstStyle/>
          <a:p>
            <a:pPr algn="ctr"/>
            <a:r>
              <a:rPr lang="en-US" sz="1200" b="1" dirty="0">
                <a:solidFill>
                  <a:schemeClr val="accent4">
                    <a:lumMod val="75000"/>
                  </a:schemeClr>
                </a:solidFill>
                <a:latin typeface="Avenir Next LT Pro" panose="020B0504020202020204" pitchFamily="34" charset="0"/>
              </a:rPr>
              <a:t>AUGUST – NOVEMBER </a:t>
            </a:r>
          </a:p>
        </p:txBody>
      </p:sp>
      <p:sp>
        <p:nvSpPr>
          <p:cNvPr id="25" name="Rectangle 24">
            <a:extLst>
              <a:ext uri="{FF2B5EF4-FFF2-40B4-BE49-F238E27FC236}">
                <a16:creationId xmlns:a16="http://schemas.microsoft.com/office/drawing/2014/main" id="{37869F16-E397-4BD4-B17F-1CBCB73A08EA}"/>
              </a:ext>
            </a:extLst>
          </p:cNvPr>
          <p:cNvSpPr/>
          <p:nvPr/>
        </p:nvSpPr>
        <p:spPr>
          <a:xfrm rot="16200000">
            <a:off x="-710120" y="5575275"/>
            <a:ext cx="2028248" cy="276999"/>
          </a:xfrm>
          <a:prstGeom prst="rect">
            <a:avLst/>
          </a:prstGeom>
        </p:spPr>
        <p:txBody>
          <a:bodyPr wrap="none">
            <a:spAutoFit/>
          </a:bodyPr>
          <a:lstStyle/>
          <a:p>
            <a:pPr algn="ctr"/>
            <a:r>
              <a:rPr lang="en-US" sz="1200" b="1" dirty="0">
                <a:solidFill>
                  <a:schemeClr val="accent4">
                    <a:lumMod val="75000"/>
                  </a:schemeClr>
                </a:solidFill>
                <a:latin typeface="Avenir Next LT Pro" panose="020B0504020202020204" pitchFamily="34" charset="0"/>
              </a:rPr>
              <a:t>DECEMBER – FEBRUARY </a:t>
            </a:r>
          </a:p>
        </p:txBody>
      </p:sp>
      <p:sp>
        <p:nvSpPr>
          <p:cNvPr id="26" name="Rectangle 25">
            <a:extLst>
              <a:ext uri="{FF2B5EF4-FFF2-40B4-BE49-F238E27FC236}">
                <a16:creationId xmlns:a16="http://schemas.microsoft.com/office/drawing/2014/main" id="{76A8E0BC-9688-4872-92F3-0673610AB688}"/>
              </a:ext>
            </a:extLst>
          </p:cNvPr>
          <p:cNvSpPr/>
          <p:nvPr/>
        </p:nvSpPr>
        <p:spPr>
          <a:xfrm rot="16200000">
            <a:off x="-344539" y="7796732"/>
            <a:ext cx="1297085" cy="276999"/>
          </a:xfrm>
          <a:prstGeom prst="rect">
            <a:avLst/>
          </a:prstGeom>
        </p:spPr>
        <p:txBody>
          <a:bodyPr wrap="none">
            <a:spAutoFit/>
          </a:bodyPr>
          <a:lstStyle/>
          <a:p>
            <a:pPr algn="ctr"/>
            <a:r>
              <a:rPr lang="en-US" sz="1200" b="1" dirty="0">
                <a:solidFill>
                  <a:schemeClr val="accent4">
                    <a:lumMod val="75000"/>
                  </a:schemeClr>
                </a:solidFill>
                <a:latin typeface="Avenir Next LT Pro" panose="020B0504020202020204" pitchFamily="34" charset="0"/>
              </a:rPr>
              <a:t>MARCH – MAY </a:t>
            </a:r>
          </a:p>
        </p:txBody>
      </p:sp>
    </p:spTree>
    <p:extLst>
      <p:ext uri="{BB962C8B-B14F-4D97-AF65-F5344CB8AC3E}">
        <p14:creationId xmlns:p14="http://schemas.microsoft.com/office/powerpoint/2010/main" val="3848909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12B69456986D45A09C765621A173B2" ma:contentTypeVersion="36" ma:contentTypeDescription="Create a new document." ma:contentTypeScope="" ma:versionID="8b390af20001d691b6a9d92c636d0a91">
  <xsd:schema xmlns:xsd="http://www.w3.org/2001/XMLSchema" xmlns:xs="http://www.w3.org/2001/XMLSchema" xmlns:p="http://schemas.microsoft.com/office/2006/metadata/properties" xmlns:ns3="d99de37b-25ef-41a0-a6ac-cc76bc6d05cc" xmlns:ns4="9a9fc0c5-b79f-4bb7-b250-d561639a6677" targetNamespace="http://schemas.microsoft.com/office/2006/metadata/properties" ma:root="true" ma:fieldsID="e00feab9d182cc3c84d571b56f52aeca" ns3:_="" ns4:_="">
    <xsd:import namespace="d99de37b-25ef-41a0-a6ac-cc76bc6d05cc"/>
    <xsd:import namespace="9a9fc0c5-b79f-4bb7-b250-d561639a667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Location" minOccurs="0"/>
                <xsd:element ref="ns4:MediaServiceAutoTags" minOccurs="0"/>
                <xsd:element ref="ns4:MediaServiceEventHashCode" minOccurs="0"/>
                <xsd:element ref="ns4:MediaServiceGenerationTime" minOccurs="0"/>
                <xsd:element ref="ns4:NotebookType" minOccurs="0"/>
                <xsd:element ref="ns4:FolderType" minOccurs="0"/>
                <xsd:element ref="ns4:CultureName" minOccurs="0"/>
                <xsd:element ref="ns4:AppVersion" minOccurs="0"/>
                <xsd:element ref="ns4:TeamsChannelId" minOccurs="0"/>
                <xsd:element ref="ns4:Owner" minOccurs="0"/>
                <xsd:element ref="ns4:DefaultSectionNames" minOccurs="0"/>
                <xsd:element ref="ns4:Templates"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element ref="ns4:Leaders" minOccurs="0"/>
                <xsd:element ref="ns4:Members" minOccurs="0"/>
                <xsd:element ref="ns4:Member_Groups" minOccurs="0"/>
                <xsd:element ref="ns4:Invited_Leaders" minOccurs="0"/>
                <xsd:element ref="ns4:Invited_Members" minOccurs="0"/>
                <xsd:element ref="ns4:Has_Leaders_Only_SectionGroup"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9de37b-25ef-41a0-a6ac-cc76bc6d05c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9fc0c5-b79f-4bb7-b250-d561639a6677"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NotebookType" ma:index="18" nillable="true" ma:displayName="Notebook Type" ma:internalName="NotebookType">
      <xsd:simpleType>
        <xsd:restriction base="dms:Text"/>
      </xsd:simpleType>
    </xsd:element>
    <xsd:element name="FolderType" ma:index="19" nillable="true" ma:displayName="Folder Type" ma:internalName="FolderType">
      <xsd:simpleType>
        <xsd:restriction base="dms:Text"/>
      </xsd:simpleType>
    </xsd:element>
    <xsd:element name="CultureName" ma:index="20" nillable="true" ma:displayName="Culture Name" ma:internalName="CultureName">
      <xsd:simpleType>
        <xsd:restriction base="dms:Text"/>
      </xsd:simpleType>
    </xsd:element>
    <xsd:element name="AppVersion" ma:index="21" nillable="true" ma:displayName="App Version" ma:internalName="AppVersion">
      <xsd:simpleType>
        <xsd:restriction base="dms:Text"/>
      </xsd:simpleType>
    </xsd:element>
    <xsd:element name="TeamsChannelId" ma:index="22" nillable="true" ma:displayName="Teams Channel Id" ma:internalName="TeamsChannelId">
      <xsd:simpleType>
        <xsd:restriction base="dms:Text"/>
      </xsd:simpleType>
    </xsd:element>
    <xsd:element name="Owner" ma:index="2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24" nillable="true" ma:displayName="Default Section Names" ma:internalName="DefaultSectionNames">
      <xsd:simpleType>
        <xsd:restriction base="dms:Note">
          <xsd:maxLength value="255"/>
        </xsd:restriction>
      </xsd:simpleType>
    </xsd:element>
    <xsd:element name="Templates" ma:index="25" nillable="true" ma:displayName="Templates" ma:internalName="Templates">
      <xsd:simpleType>
        <xsd:restriction base="dms:Note">
          <xsd:maxLength value="255"/>
        </xsd:restriction>
      </xsd:simpleType>
    </xsd:element>
    <xsd:element name="Teachers" ma:index="26"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7"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8"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9" nillable="true" ma:displayName="Invited Teachers" ma:internalName="Invited_Teachers">
      <xsd:simpleType>
        <xsd:restriction base="dms:Note">
          <xsd:maxLength value="255"/>
        </xsd:restriction>
      </xsd:simpleType>
    </xsd:element>
    <xsd:element name="Invited_Students" ma:index="30" nillable="true" ma:displayName="Invited Students" ma:internalName="Invited_Students">
      <xsd:simpleType>
        <xsd:restriction base="dms:Note">
          <xsd:maxLength value="255"/>
        </xsd:restriction>
      </xsd:simpleType>
    </xsd:element>
    <xsd:element name="Self_Registration_Enabled" ma:index="31" nillable="true" ma:displayName="Self Registration Enabled" ma:internalName="Self_Registration_Enabled">
      <xsd:simpleType>
        <xsd:restriction base="dms:Boolean"/>
      </xsd:simpleType>
    </xsd:element>
    <xsd:element name="Has_Teacher_Only_SectionGroup" ma:index="32" nillable="true" ma:displayName="Has Teacher Only SectionGroup" ma:internalName="Has_Teacher_Only_SectionGroup">
      <xsd:simpleType>
        <xsd:restriction base="dms:Boolean"/>
      </xsd:simpleType>
    </xsd:element>
    <xsd:element name="Is_Collaboration_Space_Locked" ma:index="33" nillable="true" ma:displayName="Is Collaboration Space Locked" ma:internalName="Is_Collaboration_Space_Locked">
      <xsd:simpleType>
        <xsd:restriction base="dms:Boolean"/>
      </xsd:simpleType>
    </xsd:element>
    <xsd:element name="IsNotebookLocked" ma:index="34" nillable="true" ma:displayName="Is Notebook Locked" ma:internalName="IsNotebookLocked">
      <xsd:simpleType>
        <xsd:restriction base="dms:Boolean"/>
      </xsd:simpleType>
    </xsd:element>
    <xsd:element name="Leaders" ma:index="35"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6"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7"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38" nillable="true" ma:displayName="Invited Leaders" ma:internalName="Invited_Leaders">
      <xsd:simpleType>
        <xsd:restriction base="dms:Note">
          <xsd:maxLength value="255"/>
        </xsd:restriction>
      </xsd:simpleType>
    </xsd:element>
    <xsd:element name="Invited_Members" ma:index="39" nillable="true" ma:displayName="Invited Members" ma:internalName="Invited_Members">
      <xsd:simpleType>
        <xsd:restriction base="dms:Note">
          <xsd:maxLength value="255"/>
        </xsd:restriction>
      </xsd:simpleType>
    </xsd:element>
    <xsd:element name="Has_Leaders_Only_SectionGroup" ma:index="40" nillable="true" ma:displayName="Has Leaders Only SectionGroup" ma:internalName="Has_Leaders_Only_SectionGroup">
      <xsd:simpleType>
        <xsd:restriction base="dms:Boolean"/>
      </xsd:simpleType>
    </xsd:element>
    <xsd:element name="MediaServiceOCR" ma:index="41" nillable="true" ma:displayName="Extracted Text" ma:internalName="MediaServiceOCR" ma:readOnly="true">
      <xsd:simpleType>
        <xsd:restriction base="dms:Note">
          <xsd:maxLength value="255"/>
        </xsd:restriction>
      </xsd:simpleType>
    </xsd:element>
    <xsd:element name="MediaServiceAutoKeyPoints" ma:index="42" nillable="true" ma:displayName="MediaServiceAutoKeyPoints" ma:hidden="true" ma:internalName="MediaServiceAutoKeyPoints" ma:readOnly="true">
      <xsd:simpleType>
        <xsd:restriction base="dms:Note"/>
      </xsd:simpleType>
    </xsd:element>
    <xsd:element name="MediaServiceKeyPoints" ma:index="4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vited_Teachers xmlns="9a9fc0c5-b79f-4bb7-b250-d561639a6677" xsi:nil="true"/>
    <Is_Collaboration_Space_Locked xmlns="9a9fc0c5-b79f-4bb7-b250-d561639a6677" xsi:nil="true"/>
    <Has_Leaders_Only_SectionGroup xmlns="9a9fc0c5-b79f-4bb7-b250-d561639a6677" xsi:nil="true"/>
    <Owner xmlns="9a9fc0c5-b79f-4bb7-b250-d561639a6677">
      <UserInfo>
        <DisplayName/>
        <AccountId xsi:nil="true"/>
        <AccountType/>
      </UserInfo>
    </Owner>
    <Student_Groups xmlns="9a9fc0c5-b79f-4bb7-b250-d561639a6677">
      <UserInfo>
        <DisplayName/>
        <AccountId xsi:nil="true"/>
        <AccountType/>
      </UserInfo>
    </Student_Groups>
    <Invited_Leaders xmlns="9a9fc0c5-b79f-4bb7-b250-d561639a6677" xsi:nil="true"/>
    <Has_Teacher_Only_SectionGroup xmlns="9a9fc0c5-b79f-4bb7-b250-d561639a6677" xsi:nil="true"/>
    <Member_Groups xmlns="9a9fc0c5-b79f-4bb7-b250-d561639a6677">
      <UserInfo>
        <DisplayName/>
        <AccountId xsi:nil="true"/>
        <AccountType/>
      </UserInfo>
    </Member_Groups>
    <TeamsChannelId xmlns="9a9fc0c5-b79f-4bb7-b250-d561639a6677" xsi:nil="true"/>
    <Invited_Students xmlns="9a9fc0c5-b79f-4bb7-b250-d561639a6677" xsi:nil="true"/>
    <Invited_Members xmlns="9a9fc0c5-b79f-4bb7-b250-d561639a6677" xsi:nil="true"/>
    <Self_Registration_Enabled xmlns="9a9fc0c5-b79f-4bb7-b250-d561639a6677" xsi:nil="true"/>
    <Members xmlns="9a9fc0c5-b79f-4bb7-b250-d561639a6677">
      <UserInfo>
        <DisplayName/>
        <AccountId xsi:nil="true"/>
        <AccountType/>
      </UserInfo>
    </Members>
    <CultureName xmlns="9a9fc0c5-b79f-4bb7-b250-d561639a6677" xsi:nil="true"/>
    <Leaders xmlns="9a9fc0c5-b79f-4bb7-b250-d561639a6677">
      <UserInfo>
        <DisplayName/>
        <AccountId xsi:nil="true"/>
        <AccountType/>
      </UserInfo>
    </Leaders>
    <IsNotebookLocked xmlns="9a9fc0c5-b79f-4bb7-b250-d561639a6677" xsi:nil="true"/>
    <Teachers xmlns="9a9fc0c5-b79f-4bb7-b250-d561639a6677">
      <UserInfo>
        <DisplayName/>
        <AccountId xsi:nil="true"/>
        <AccountType/>
      </UserInfo>
    </Teachers>
    <AppVersion xmlns="9a9fc0c5-b79f-4bb7-b250-d561639a6677" xsi:nil="true"/>
    <DefaultSectionNames xmlns="9a9fc0c5-b79f-4bb7-b250-d561639a6677" xsi:nil="true"/>
    <Templates xmlns="9a9fc0c5-b79f-4bb7-b250-d561639a6677" xsi:nil="true"/>
    <NotebookType xmlns="9a9fc0c5-b79f-4bb7-b250-d561639a6677" xsi:nil="true"/>
    <FolderType xmlns="9a9fc0c5-b79f-4bb7-b250-d561639a6677" xsi:nil="true"/>
    <Students xmlns="9a9fc0c5-b79f-4bb7-b250-d561639a6677">
      <UserInfo>
        <DisplayName/>
        <AccountId xsi:nil="true"/>
        <AccountType/>
      </UserInfo>
    </Student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C7C855-9932-4FE0-A66F-C060EA65CE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9de37b-25ef-41a0-a6ac-cc76bc6d05cc"/>
    <ds:schemaRef ds:uri="9a9fc0c5-b79f-4bb7-b250-d561639a66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37096C-1FCC-4B1A-8750-C615AA58EF48}">
  <ds:schemaRefs>
    <ds:schemaRef ds:uri="http://purl.org/dc/terms/"/>
    <ds:schemaRef ds:uri="d99de37b-25ef-41a0-a6ac-cc76bc6d05cc"/>
    <ds:schemaRef ds:uri="http://www.w3.org/XML/1998/namespace"/>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9a9fc0c5-b79f-4bb7-b250-d561639a6677"/>
    <ds:schemaRef ds:uri="http://purl.org/dc/dcmitype/"/>
  </ds:schemaRefs>
</ds:datastoreItem>
</file>

<file path=customXml/itemProps3.xml><?xml version="1.0" encoding="utf-8"?>
<ds:datastoreItem xmlns:ds="http://schemas.openxmlformats.org/officeDocument/2006/customXml" ds:itemID="{18DB10EC-0156-4CBF-AAD3-C48E55F95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19069</TotalTime>
  <Words>1158</Words>
  <Application>Microsoft Office PowerPoint</Application>
  <PresentationFormat>Letter Paper (8.5x11 in)</PresentationFormat>
  <Paragraphs>109</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Abadi</vt:lpstr>
      <vt:lpstr>Abadi Extra Light</vt:lpstr>
      <vt:lpstr>Arial</vt:lpstr>
      <vt:lpstr>Avenir Next LT Pro</vt:lpstr>
      <vt:lpstr>Calibri</vt:lpstr>
      <vt:lpstr>Calibri Light</vt:lpstr>
      <vt:lpstr>Daytona Pro Condensed</vt:lpstr>
      <vt:lpstr>Wingdings</vt:lpstr>
      <vt:lpstr>Office Theme</vt:lpstr>
      <vt:lpstr>PowerPoint Presentation</vt:lpstr>
      <vt:lpstr>PowerPoint Presentation</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Menxueiro, Sandra E</dc:creator>
  <cp:lastModifiedBy>Spencer, Carmen C</cp:lastModifiedBy>
  <cp:revision>147</cp:revision>
  <cp:lastPrinted>2020-10-26T22:05:39Z</cp:lastPrinted>
  <dcterms:created xsi:type="dcterms:W3CDTF">2017-10-02T15:44:29Z</dcterms:created>
  <dcterms:modified xsi:type="dcterms:W3CDTF">2020-10-27T13:09:44Z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0x0101009512B69456986D45A09C765621A173B2</vt:lpwstr>
  </property>
</Properties>
</file>